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257" r:id="rId3"/>
    <p:sldId id="258" r:id="rId4"/>
    <p:sldId id="259" r:id="rId5"/>
    <p:sldId id="260" r:id="rId6"/>
    <p:sldId id="262" r:id="rId7"/>
    <p:sldId id="263" r:id="rId8"/>
    <p:sldId id="261" r:id="rId9"/>
    <p:sldId id="305" r:id="rId10"/>
    <p:sldId id="265" r:id="rId11"/>
    <p:sldId id="264" r:id="rId12"/>
    <p:sldId id="266" r:id="rId13"/>
    <p:sldId id="267" r:id="rId14"/>
    <p:sldId id="268" r:id="rId15"/>
    <p:sldId id="269" r:id="rId16"/>
    <p:sldId id="270" r:id="rId17"/>
    <p:sldId id="271" r:id="rId18"/>
    <p:sldId id="272" r:id="rId19"/>
    <p:sldId id="273" r:id="rId20"/>
    <p:sldId id="274" r:id="rId21"/>
    <p:sldId id="304" r:id="rId22"/>
    <p:sldId id="276" r:id="rId23"/>
    <p:sldId id="306" r:id="rId24"/>
    <p:sldId id="275" r:id="rId25"/>
    <p:sldId id="277" r:id="rId26"/>
    <p:sldId id="279" r:id="rId27"/>
    <p:sldId id="280" r:id="rId28"/>
    <p:sldId id="282" r:id="rId29"/>
    <p:sldId id="308" r:id="rId30"/>
    <p:sldId id="307" r:id="rId31"/>
    <p:sldId id="283" r:id="rId32"/>
    <p:sldId id="294" r:id="rId33"/>
    <p:sldId id="289" r:id="rId34"/>
    <p:sldId id="295" r:id="rId35"/>
    <p:sldId id="296" r:id="rId36"/>
    <p:sldId id="290" r:id="rId37"/>
    <p:sldId id="297" r:id="rId38"/>
    <p:sldId id="291" r:id="rId39"/>
    <p:sldId id="298" r:id="rId40"/>
    <p:sldId id="312" r:id="rId41"/>
    <p:sldId id="300" r:id="rId42"/>
    <p:sldId id="301" r:id="rId43"/>
    <p:sldId id="317" r:id="rId44"/>
    <p:sldId id="318" r:id="rId45"/>
    <p:sldId id="319" r:id="rId46"/>
    <p:sldId id="320" r:id="rId47"/>
    <p:sldId id="292" r:id="rId48"/>
    <p:sldId id="302" r:id="rId49"/>
    <p:sldId id="303" r:id="rId50"/>
    <p:sldId id="293" r:id="rId51"/>
    <p:sldId id="315" r:id="rId52"/>
    <p:sldId id="316" r:id="rId53"/>
    <p:sldId id="313" r:id="rId54"/>
    <p:sldId id="314" r:id="rId55"/>
    <p:sldId id="309" r:id="rId56"/>
    <p:sldId id="310" r:id="rId57"/>
    <p:sldId id="311"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8FD4D-CDF2-4870-AAFE-892866699FA2}" type="datetimeFigureOut">
              <a:rPr lang="en-US" smtClean="0"/>
              <a:pPr/>
              <a:t>8/20/2014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6820D3-3DB5-4C5A-8595-5164E434D3ED}" type="slidenum">
              <a:rPr lang="en-US" smtClean="0"/>
              <a:pPr/>
              <a:t>‹#›</a:t>
            </a:fld>
            <a:endParaRPr lang="en-US"/>
          </a:p>
        </p:txBody>
      </p:sp>
    </p:spTree>
    <p:extLst>
      <p:ext uri="{BB962C8B-B14F-4D97-AF65-F5344CB8AC3E}">
        <p14:creationId xmlns:p14="http://schemas.microsoft.com/office/powerpoint/2010/main" val="495087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4085972-8BAE-497C-88B1-8155381ADE97}" type="datetime1">
              <a:rPr lang="en-US" smtClean="0"/>
              <a:pPr/>
              <a:t>8/20/2014</a:t>
            </a:fld>
            <a:endParaRPr lang="en-US"/>
          </a:p>
        </p:txBody>
      </p:sp>
      <p:sp>
        <p:nvSpPr>
          <p:cNvPr id="17" name="Footer Placeholder 16"/>
          <p:cNvSpPr>
            <a:spLocks noGrp="1"/>
          </p:cNvSpPr>
          <p:nvPr>
            <p:ph type="ftr" sz="quarter" idx="11"/>
          </p:nvPr>
        </p:nvSpPr>
        <p:spPr/>
        <p:txBody>
          <a:bodyPr/>
          <a:lstStyle/>
          <a:p>
            <a:r>
              <a:rPr lang="en-US" smtClean="0"/>
              <a:t>EA | CSC128 | TOPIC04</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B927112-3BE4-4FAC-9CD7-9514E7DC4F6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CC34A4-7DB7-4011-9498-DCB0F94947DA}" type="datetime1">
              <a:rPr lang="en-US" smtClean="0"/>
              <a:pPr/>
              <a:t>8/20/2014</a:t>
            </a:fld>
            <a:endParaRPr lang="en-US"/>
          </a:p>
        </p:txBody>
      </p:sp>
      <p:sp>
        <p:nvSpPr>
          <p:cNvPr id="5" name="Footer Placeholder 4"/>
          <p:cNvSpPr>
            <a:spLocks noGrp="1"/>
          </p:cNvSpPr>
          <p:nvPr>
            <p:ph type="ftr" sz="quarter" idx="11"/>
          </p:nvPr>
        </p:nvSpPr>
        <p:spPr/>
        <p:txBody>
          <a:bodyPr/>
          <a:lstStyle/>
          <a:p>
            <a:r>
              <a:rPr lang="en-US" smtClean="0"/>
              <a:t>EA | CSC128 | TOPIC04</a:t>
            </a:r>
            <a:endParaRPr lang="en-US"/>
          </a:p>
        </p:txBody>
      </p:sp>
      <p:sp>
        <p:nvSpPr>
          <p:cNvPr id="6" name="Slide Number Placeholder 5"/>
          <p:cNvSpPr>
            <a:spLocks noGrp="1"/>
          </p:cNvSpPr>
          <p:nvPr>
            <p:ph type="sldNum" sz="quarter" idx="12"/>
          </p:nvPr>
        </p:nvSpPr>
        <p:spPr/>
        <p:txBody>
          <a:bodyPr/>
          <a:lstStyle/>
          <a:p>
            <a:fld id="{4B927112-3BE4-4FAC-9CD7-9514E7DC4F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BCC35-E62D-44BD-9F8A-0AF2C610BB61}" type="datetime1">
              <a:rPr lang="en-US" smtClean="0"/>
              <a:pPr/>
              <a:t>8/20/2014</a:t>
            </a:fld>
            <a:endParaRPr lang="en-US"/>
          </a:p>
        </p:txBody>
      </p:sp>
      <p:sp>
        <p:nvSpPr>
          <p:cNvPr id="5" name="Footer Placeholder 4"/>
          <p:cNvSpPr>
            <a:spLocks noGrp="1"/>
          </p:cNvSpPr>
          <p:nvPr>
            <p:ph type="ftr" sz="quarter" idx="11"/>
          </p:nvPr>
        </p:nvSpPr>
        <p:spPr/>
        <p:txBody>
          <a:bodyPr/>
          <a:lstStyle/>
          <a:p>
            <a:r>
              <a:rPr lang="en-US" smtClean="0"/>
              <a:t>EA | CSC128 | TOPIC04</a:t>
            </a:r>
            <a:endParaRPr lang="en-US"/>
          </a:p>
        </p:txBody>
      </p:sp>
      <p:sp>
        <p:nvSpPr>
          <p:cNvPr id="6" name="Slide Number Placeholder 5"/>
          <p:cNvSpPr>
            <a:spLocks noGrp="1"/>
          </p:cNvSpPr>
          <p:nvPr>
            <p:ph type="sldNum" sz="quarter" idx="12"/>
          </p:nvPr>
        </p:nvSpPr>
        <p:spPr/>
        <p:txBody>
          <a:bodyPr/>
          <a:lstStyle/>
          <a:p>
            <a:fld id="{4B927112-3BE4-4FAC-9CD7-9514E7DC4F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F7B5899-21A9-4C35-9A6B-D674D794A7B6}" type="datetime1">
              <a:rPr lang="en-US" smtClean="0"/>
              <a:pPr/>
              <a:t>8/20/2014</a:t>
            </a:fld>
            <a:endParaRPr lang="en-US"/>
          </a:p>
        </p:txBody>
      </p:sp>
      <p:sp>
        <p:nvSpPr>
          <p:cNvPr id="5" name="Footer Placeholder 4"/>
          <p:cNvSpPr>
            <a:spLocks noGrp="1"/>
          </p:cNvSpPr>
          <p:nvPr>
            <p:ph type="ftr" sz="quarter" idx="11"/>
          </p:nvPr>
        </p:nvSpPr>
        <p:spPr/>
        <p:txBody>
          <a:bodyPr/>
          <a:lstStyle/>
          <a:p>
            <a:r>
              <a:rPr lang="en-US" smtClean="0"/>
              <a:t>EA | CSC128 | TOPIC04</a:t>
            </a:r>
            <a:endParaRPr lang="en-US"/>
          </a:p>
        </p:txBody>
      </p:sp>
      <p:sp>
        <p:nvSpPr>
          <p:cNvPr id="6" name="Slide Number Placeholder 5"/>
          <p:cNvSpPr>
            <a:spLocks noGrp="1"/>
          </p:cNvSpPr>
          <p:nvPr>
            <p:ph type="sldNum" sz="quarter" idx="12"/>
          </p:nvPr>
        </p:nvSpPr>
        <p:spPr/>
        <p:txBody>
          <a:bodyPr/>
          <a:lstStyle/>
          <a:p>
            <a:fld id="{4B927112-3BE4-4FAC-9CD7-9514E7DC4F6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589D00-F324-4A9F-8DF9-429626CE4BF7}" type="datetime1">
              <a:rPr lang="en-US" smtClean="0"/>
              <a:pPr/>
              <a:t>8/20/2014</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EA | CSC128 | TOPIC04</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B927112-3BE4-4FAC-9CD7-9514E7DC4F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216191-B97B-4559-AF5F-B0045A4A72CB}" type="datetime1">
              <a:rPr lang="en-US" smtClean="0"/>
              <a:pPr/>
              <a:t>8/20/2014</a:t>
            </a:fld>
            <a:endParaRPr lang="en-US"/>
          </a:p>
        </p:txBody>
      </p:sp>
      <p:sp>
        <p:nvSpPr>
          <p:cNvPr id="6" name="Footer Placeholder 5"/>
          <p:cNvSpPr>
            <a:spLocks noGrp="1"/>
          </p:cNvSpPr>
          <p:nvPr>
            <p:ph type="ftr" sz="quarter" idx="11"/>
          </p:nvPr>
        </p:nvSpPr>
        <p:spPr/>
        <p:txBody>
          <a:bodyPr/>
          <a:lstStyle/>
          <a:p>
            <a:r>
              <a:rPr lang="en-US" smtClean="0"/>
              <a:t>EA | CSC128 | TOPIC04</a:t>
            </a:r>
            <a:endParaRPr lang="en-US"/>
          </a:p>
        </p:txBody>
      </p:sp>
      <p:sp>
        <p:nvSpPr>
          <p:cNvPr id="7" name="Slide Number Placeholder 6"/>
          <p:cNvSpPr>
            <a:spLocks noGrp="1"/>
          </p:cNvSpPr>
          <p:nvPr>
            <p:ph type="sldNum" sz="quarter" idx="12"/>
          </p:nvPr>
        </p:nvSpPr>
        <p:spPr/>
        <p:txBody>
          <a:bodyPr/>
          <a:lstStyle/>
          <a:p>
            <a:fld id="{4B927112-3BE4-4FAC-9CD7-9514E7DC4F6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2AC0BDA-58A2-4455-8B90-A6637BBCF88E}" type="datetime1">
              <a:rPr lang="en-US" smtClean="0"/>
              <a:pPr/>
              <a:t>8/20/2014</a:t>
            </a:fld>
            <a:endParaRPr lang="en-US"/>
          </a:p>
        </p:txBody>
      </p:sp>
      <p:sp>
        <p:nvSpPr>
          <p:cNvPr id="8" name="Footer Placeholder 7"/>
          <p:cNvSpPr>
            <a:spLocks noGrp="1"/>
          </p:cNvSpPr>
          <p:nvPr>
            <p:ph type="ftr" sz="quarter" idx="11"/>
          </p:nvPr>
        </p:nvSpPr>
        <p:spPr/>
        <p:txBody>
          <a:bodyPr/>
          <a:lstStyle/>
          <a:p>
            <a:r>
              <a:rPr lang="en-US" smtClean="0"/>
              <a:t>EA | CSC128 | TOPIC04</a:t>
            </a:r>
            <a:endParaRPr lang="en-US"/>
          </a:p>
        </p:txBody>
      </p:sp>
      <p:sp>
        <p:nvSpPr>
          <p:cNvPr id="9" name="Slide Number Placeholder 8"/>
          <p:cNvSpPr>
            <a:spLocks noGrp="1"/>
          </p:cNvSpPr>
          <p:nvPr>
            <p:ph type="sldNum" sz="quarter" idx="12"/>
          </p:nvPr>
        </p:nvSpPr>
        <p:spPr/>
        <p:txBody>
          <a:bodyPr/>
          <a:lstStyle/>
          <a:p>
            <a:fld id="{4B927112-3BE4-4FAC-9CD7-9514E7DC4F6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327FC9-F24A-4A08-AC86-49294600823B}"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32A2B-0CA2-41D8-9F1E-CE214B27C43E}" type="datetime1">
              <a:rPr lang="en-US" smtClean="0"/>
              <a:pPr/>
              <a:t>8/20/2014</a:t>
            </a:fld>
            <a:endParaRPr lang="en-US"/>
          </a:p>
        </p:txBody>
      </p:sp>
      <p:sp>
        <p:nvSpPr>
          <p:cNvPr id="3" name="Footer Placeholder 2"/>
          <p:cNvSpPr>
            <a:spLocks noGrp="1"/>
          </p:cNvSpPr>
          <p:nvPr>
            <p:ph type="ftr" sz="quarter" idx="11"/>
          </p:nvPr>
        </p:nvSpPr>
        <p:spPr/>
        <p:txBody>
          <a:bodyPr/>
          <a:lstStyle/>
          <a:p>
            <a:r>
              <a:rPr lang="en-US" smtClean="0"/>
              <a:t>EA | CSC128 | TOPIC04</a:t>
            </a:r>
            <a:endParaRPr lang="en-US"/>
          </a:p>
        </p:txBody>
      </p:sp>
      <p:sp>
        <p:nvSpPr>
          <p:cNvPr id="4" name="Slide Number Placeholder 3"/>
          <p:cNvSpPr>
            <a:spLocks noGrp="1"/>
          </p:cNvSpPr>
          <p:nvPr>
            <p:ph type="sldNum" sz="quarter" idx="12"/>
          </p:nvPr>
        </p:nvSpPr>
        <p:spPr/>
        <p:txBody>
          <a:bodyPr/>
          <a:lstStyle/>
          <a:p>
            <a:fld id="{4B927112-3BE4-4FAC-9CD7-9514E7DC4F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F7F033-7A45-4B02-837D-6FFE27E75D0F}" type="datetime1">
              <a:rPr lang="en-US" smtClean="0"/>
              <a:pPr/>
              <a:t>8/20/2014</a:t>
            </a:fld>
            <a:endParaRPr lang="en-US"/>
          </a:p>
        </p:txBody>
      </p:sp>
      <p:sp>
        <p:nvSpPr>
          <p:cNvPr id="6" name="Footer Placeholder 5"/>
          <p:cNvSpPr>
            <a:spLocks noGrp="1"/>
          </p:cNvSpPr>
          <p:nvPr>
            <p:ph type="ftr" sz="quarter" idx="11"/>
          </p:nvPr>
        </p:nvSpPr>
        <p:spPr/>
        <p:txBody>
          <a:bodyPr/>
          <a:lstStyle/>
          <a:p>
            <a:r>
              <a:rPr lang="en-US" smtClean="0"/>
              <a:t>EA | CSC128 | TOPIC04</a:t>
            </a:r>
            <a:endParaRPr lang="en-US"/>
          </a:p>
        </p:txBody>
      </p:sp>
      <p:sp>
        <p:nvSpPr>
          <p:cNvPr id="7" name="Slide Number Placeholder 6"/>
          <p:cNvSpPr>
            <a:spLocks noGrp="1"/>
          </p:cNvSpPr>
          <p:nvPr>
            <p:ph type="sldNum" sz="quarter" idx="12"/>
          </p:nvPr>
        </p:nvSpPr>
        <p:spPr/>
        <p:txBody>
          <a:bodyPr/>
          <a:lstStyle/>
          <a:p>
            <a:fld id="{4B927112-3BE4-4FAC-9CD7-9514E7DC4F6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822398-7B60-4985-8DC7-A75BAD5F0929}" type="datetime1">
              <a:rPr lang="en-US" smtClean="0"/>
              <a:pPr/>
              <a:t>8/20/2014</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EA | CSC128 | TOPIC04</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B927112-3BE4-4FAC-9CD7-9514E7DC4F6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8420A45-3D24-4432-93DD-A48EF1AA34C6}" type="datetime1">
              <a:rPr lang="en-US" smtClean="0"/>
              <a:pPr/>
              <a:t>8/20/2014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EA | CSC128 | TOPIC04</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B927112-3BE4-4FAC-9CD7-9514E7DC4F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Eizan</a:t>
            </a:r>
            <a:r>
              <a:rPr lang="en-US" dirty="0" smtClean="0"/>
              <a:t> Aziz</a:t>
            </a:r>
          </a:p>
          <a:p>
            <a:r>
              <a:rPr lang="en-US" dirty="0" smtClean="0"/>
              <a:t>CSC128: FUNDAMENTALS OF COMPUTER PROBLEM SOLVING</a:t>
            </a:r>
          </a:p>
          <a:p>
            <a:endParaRPr lang="en-US" dirty="0"/>
          </a:p>
        </p:txBody>
      </p:sp>
      <p:sp>
        <p:nvSpPr>
          <p:cNvPr id="2" name="Title 1"/>
          <p:cNvSpPr>
            <a:spLocks noGrp="1"/>
          </p:cNvSpPr>
          <p:nvPr>
            <p:ph type="ctrTitle"/>
          </p:nvPr>
        </p:nvSpPr>
        <p:spPr/>
        <p:txBody>
          <a:bodyPr/>
          <a:lstStyle/>
          <a:p>
            <a:r>
              <a:rPr lang="en-US" dirty="0" smtClean="0"/>
              <a:t>TOPIC 4: REPETITION CONTROL STRUCTURE</a:t>
            </a:r>
            <a:endParaRPr lang="en-US" dirty="0"/>
          </a:p>
        </p:txBody>
      </p:sp>
      <p:sp>
        <p:nvSpPr>
          <p:cNvPr id="4" name="Date Placeholder 3"/>
          <p:cNvSpPr>
            <a:spLocks noGrp="1"/>
          </p:cNvSpPr>
          <p:nvPr>
            <p:ph type="dt" sz="half" idx="10"/>
          </p:nvPr>
        </p:nvSpPr>
        <p:spPr/>
        <p:txBody>
          <a:bodyPr/>
          <a:lstStyle/>
          <a:p>
            <a:fld id="{72601497-A32F-4854-ACF1-6BC9B220D0B6}" type="datetime1">
              <a:rPr lang="en-US" smtClean="0"/>
              <a:pPr/>
              <a:t>8/20/2014</a:t>
            </a:fld>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EA | CSC128 | TOPIC04</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Repetition</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10</a:t>
            </a:fld>
            <a:endParaRPr lang="en-US"/>
          </a:p>
        </p:txBody>
      </p:sp>
      <p:sp>
        <p:nvSpPr>
          <p:cNvPr id="6" name="Content Placeholder 5"/>
          <p:cNvSpPr>
            <a:spLocks noGrp="1"/>
          </p:cNvSpPr>
          <p:nvPr>
            <p:ph sz="quarter" idx="1"/>
          </p:nvPr>
        </p:nvSpPr>
        <p:spPr/>
        <p:txBody>
          <a:bodyPr/>
          <a:lstStyle/>
          <a:p>
            <a:r>
              <a:rPr lang="en-US" dirty="0" smtClean="0"/>
              <a:t>Loop Control Variable (LCV)</a:t>
            </a:r>
          </a:p>
          <a:p>
            <a:pPr lvl="1"/>
            <a:r>
              <a:rPr lang="en-US" dirty="0" smtClean="0"/>
              <a:t>A variable whose value determines whether the loop body will be executed or not</a:t>
            </a:r>
          </a:p>
          <a:p>
            <a:pPr lvl="1"/>
            <a:r>
              <a:rPr lang="en-US" dirty="0" smtClean="0"/>
              <a:t>It has </a:t>
            </a:r>
            <a:r>
              <a:rPr lang="en-US" b="1" dirty="0" smtClean="0"/>
              <a:t>initial value </a:t>
            </a:r>
            <a:r>
              <a:rPr lang="en-US" dirty="0" smtClean="0"/>
              <a:t>and </a:t>
            </a:r>
            <a:r>
              <a:rPr lang="en-US" b="1" dirty="0" smtClean="0"/>
              <a:t>increment/decrement value</a:t>
            </a:r>
          </a:p>
          <a:p>
            <a:r>
              <a:rPr lang="en-US" dirty="0" smtClean="0"/>
              <a:t>Loop Condition</a:t>
            </a:r>
          </a:p>
          <a:p>
            <a:pPr lvl="1"/>
            <a:r>
              <a:rPr lang="en-US" dirty="0" smtClean="0"/>
              <a:t>If the condition is true, the loop body is executed; otherwise the loop exits</a:t>
            </a:r>
          </a:p>
          <a:p>
            <a:r>
              <a:rPr lang="en-US" dirty="0" smtClean="0"/>
              <a:t>Loop Body</a:t>
            </a:r>
          </a:p>
          <a:p>
            <a:pPr lvl="1"/>
            <a:r>
              <a:rPr lang="en-US" dirty="0" smtClean="0"/>
              <a:t>A block of statements to be repeated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Repetition</a:t>
            </a:r>
            <a:endParaRPr lang="en-US" dirty="0"/>
          </a:p>
        </p:txBody>
      </p:sp>
      <p:sp>
        <p:nvSpPr>
          <p:cNvPr id="3" name="Content Placeholder 2"/>
          <p:cNvSpPr>
            <a:spLocks noGrp="1"/>
          </p:cNvSpPr>
          <p:nvPr>
            <p:ph sz="quarter" idx="1"/>
          </p:nvPr>
        </p:nvSpPr>
        <p:spPr/>
        <p:txBody>
          <a:bodyPr/>
          <a:lstStyle/>
          <a:p>
            <a:r>
              <a:rPr lang="en-US" dirty="0" smtClean="0"/>
              <a:t>Execution of loop body is controlled by 3 operations:</a:t>
            </a:r>
          </a:p>
          <a:p>
            <a:pPr lvl="1"/>
            <a:r>
              <a:rPr lang="en-US" dirty="0" smtClean="0"/>
              <a:t>Initialization of the LCV</a:t>
            </a:r>
          </a:p>
          <a:p>
            <a:pPr lvl="1"/>
            <a:r>
              <a:rPr lang="en-US" dirty="0" smtClean="0"/>
              <a:t>Evaluation of LCV in the loop condition</a:t>
            </a:r>
          </a:p>
          <a:p>
            <a:pPr lvl="1"/>
            <a:r>
              <a:rPr lang="en-US" dirty="0" smtClean="0"/>
              <a:t>Update of the LCV by </a:t>
            </a:r>
            <a:r>
              <a:rPr lang="en-US" b="1" dirty="0" smtClean="0"/>
              <a:t>incrementing (e.g. </a:t>
            </a:r>
            <a:r>
              <a:rPr lang="en-US" b="1" dirty="0" smtClean="0">
                <a:latin typeface="Courier New" pitchFamily="49" charset="0"/>
                <a:cs typeface="Courier New" pitchFamily="49" charset="0"/>
              </a:rPr>
              <a:t>x++</a:t>
            </a:r>
            <a:r>
              <a:rPr lang="en-US" b="1" dirty="0" smtClean="0"/>
              <a:t>)</a:t>
            </a:r>
            <a:r>
              <a:rPr lang="en-US" dirty="0" smtClean="0"/>
              <a:t> or </a:t>
            </a:r>
            <a:r>
              <a:rPr lang="en-US" b="1" dirty="0" smtClean="0"/>
              <a:t>decrementing (e.g. </a:t>
            </a:r>
            <a:r>
              <a:rPr lang="en-US" b="1" dirty="0" smtClean="0">
                <a:latin typeface="Courier New" pitchFamily="49" charset="0"/>
                <a:cs typeface="Courier New" pitchFamily="49" charset="0"/>
              </a:rPr>
              <a:t>x--</a:t>
            </a:r>
            <a:r>
              <a:rPr lang="en-US" b="1" dirty="0" smtClean="0"/>
              <a:t>)</a:t>
            </a:r>
          </a:p>
        </p:txBody>
      </p:sp>
      <p:sp>
        <p:nvSpPr>
          <p:cNvPr id="6" name="Date Placeholder 5"/>
          <p:cNvSpPr>
            <a:spLocks noGrp="1"/>
          </p:cNvSpPr>
          <p:nvPr>
            <p:ph type="dt" sz="half" idx="10"/>
          </p:nvPr>
        </p:nvSpPr>
        <p:spPr/>
        <p:txBody>
          <a:bodyPr/>
          <a:lstStyle/>
          <a:p>
            <a:fld id="{5F767878-CF22-49CE-958B-6F3809F70978}" type="datetime1">
              <a:rPr lang="en-US" smtClean="0"/>
              <a:pPr/>
              <a:t>8/20/2014</a:t>
            </a:fld>
            <a:endParaRPr lang="en-US"/>
          </a:p>
        </p:txBody>
      </p:sp>
      <p:sp>
        <p:nvSpPr>
          <p:cNvPr id="7" name="Slide Number Placeholder 6"/>
          <p:cNvSpPr>
            <a:spLocks noGrp="1"/>
          </p:cNvSpPr>
          <p:nvPr>
            <p:ph type="sldNum" sz="quarter" idx="12"/>
          </p:nvPr>
        </p:nvSpPr>
        <p:spPr/>
        <p:txBody>
          <a:bodyPr/>
          <a:lstStyle/>
          <a:p>
            <a:fld id="{4B927112-3BE4-4FAC-9CD7-9514E7DC4F6D}" type="slidenum">
              <a:rPr lang="en-US" smtClean="0"/>
              <a:pPr/>
              <a:t>11</a:t>
            </a:fld>
            <a:endParaRPr lang="en-US"/>
          </a:p>
        </p:txBody>
      </p:sp>
      <p:sp>
        <p:nvSpPr>
          <p:cNvPr id="8" name="Footer Placeholder 7"/>
          <p:cNvSpPr>
            <a:spLocks noGrp="1"/>
          </p:cNvSpPr>
          <p:nvPr>
            <p:ph type="ftr" sz="quarter" idx="11"/>
          </p:nvPr>
        </p:nvSpPr>
        <p:spPr/>
        <p:txBody>
          <a:bodyPr/>
          <a:lstStyle/>
          <a:p>
            <a:r>
              <a:rPr lang="en-US" smtClean="0"/>
              <a:t>EA | CSC128 | TOPIC04</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Repetition</a:t>
            </a:r>
            <a:endParaRPr lang="en-US" dirty="0"/>
          </a:p>
        </p:txBody>
      </p:sp>
      <p:sp>
        <p:nvSpPr>
          <p:cNvPr id="3" name="Content Placeholder 2"/>
          <p:cNvSpPr>
            <a:spLocks noGrp="1"/>
          </p:cNvSpPr>
          <p:nvPr>
            <p:ph sz="quarter" idx="1"/>
          </p:nvPr>
        </p:nvSpPr>
        <p:spPr/>
        <p:txBody>
          <a:bodyPr/>
          <a:lstStyle/>
          <a:p>
            <a:r>
              <a:rPr lang="en-US" dirty="0" smtClean="0"/>
              <a:t>Increment operator</a:t>
            </a:r>
          </a:p>
        </p:txBody>
      </p:sp>
      <p:sp>
        <p:nvSpPr>
          <p:cNvPr id="6" name="Date Placeholder 5"/>
          <p:cNvSpPr>
            <a:spLocks noGrp="1"/>
          </p:cNvSpPr>
          <p:nvPr>
            <p:ph type="dt" sz="half" idx="10"/>
          </p:nvPr>
        </p:nvSpPr>
        <p:spPr/>
        <p:txBody>
          <a:bodyPr/>
          <a:lstStyle/>
          <a:p>
            <a:fld id="{5F767878-CF22-49CE-958B-6F3809F70978}" type="datetime1">
              <a:rPr lang="en-US" smtClean="0"/>
              <a:pPr/>
              <a:t>8/20/2014</a:t>
            </a:fld>
            <a:endParaRPr lang="en-US"/>
          </a:p>
        </p:txBody>
      </p:sp>
      <p:sp>
        <p:nvSpPr>
          <p:cNvPr id="7" name="Slide Number Placeholder 6"/>
          <p:cNvSpPr>
            <a:spLocks noGrp="1"/>
          </p:cNvSpPr>
          <p:nvPr>
            <p:ph type="sldNum" sz="quarter" idx="12"/>
          </p:nvPr>
        </p:nvSpPr>
        <p:spPr/>
        <p:txBody>
          <a:bodyPr/>
          <a:lstStyle/>
          <a:p>
            <a:fld id="{4B927112-3BE4-4FAC-9CD7-9514E7DC4F6D}" type="slidenum">
              <a:rPr lang="en-US" smtClean="0"/>
              <a:pPr/>
              <a:t>12</a:t>
            </a:fld>
            <a:endParaRPr lang="en-US"/>
          </a:p>
        </p:txBody>
      </p:sp>
      <p:sp>
        <p:nvSpPr>
          <p:cNvPr id="8" name="Footer Placeholder 7"/>
          <p:cNvSpPr>
            <a:spLocks noGrp="1"/>
          </p:cNvSpPr>
          <p:nvPr>
            <p:ph type="ftr" sz="quarter" idx="11"/>
          </p:nvPr>
        </p:nvSpPr>
        <p:spPr/>
        <p:txBody>
          <a:bodyPr/>
          <a:lstStyle/>
          <a:p>
            <a:r>
              <a:rPr lang="en-US" smtClean="0"/>
              <a:t>EA | CSC128 | TOPIC04</a:t>
            </a:r>
            <a:endParaRPr lang="en-US"/>
          </a:p>
        </p:txBody>
      </p:sp>
      <p:graphicFrame>
        <p:nvGraphicFramePr>
          <p:cNvPr id="9" name="Table 8"/>
          <p:cNvGraphicFramePr>
            <a:graphicFrameLocks noGrp="1"/>
          </p:cNvGraphicFramePr>
          <p:nvPr/>
        </p:nvGraphicFramePr>
        <p:xfrm>
          <a:off x="1066800" y="2590800"/>
          <a:ext cx="6096000" cy="26517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sz="2400" dirty="0" smtClean="0"/>
                        <a:t>Common statement</a:t>
                      </a:r>
                      <a:endParaRPr lang="en-US" sz="2400" dirty="0"/>
                    </a:p>
                  </a:txBody>
                  <a:tcPr/>
                </a:tc>
                <a:tc gridSpan="2">
                  <a:txBody>
                    <a:bodyPr/>
                    <a:lstStyle/>
                    <a:p>
                      <a:pPr algn="ctr"/>
                      <a:r>
                        <a:rPr lang="en-US" sz="2400" dirty="0" smtClean="0"/>
                        <a:t>Equivalent to</a:t>
                      </a:r>
                      <a:endParaRPr lang="en-US" sz="2400" dirty="0"/>
                    </a:p>
                  </a:txBody>
                  <a:tcPr/>
                </a:tc>
                <a:tc hMerge="1">
                  <a:txBody>
                    <a:bodyPr/>
                    <a:lstStyle/>
                    <a:p>
                      <a:endParaRPr lang="en-US" sz="2400" dirty="0"/>
                    </a:p>
                  </a:txBody>
                  <a:tcPr/>
                </a:tc>
              </a:tr>
              <a:tr h="370840">
                <a:tc>
                  <a:txBody>
                    <a:bodyPr/>
                    <a:lstStyle/>
                    <a:p>
                      <a:pPr algn="ctr"/>
                      <a:r>
                        <a:rPr lang="en-US" sz="2400" b="1" dirty="0" smtClean="0">
                          <a:latin typeface="Courier New" pitchFamily="49" charset="0"/>
                          <a:cs typeface="Courier New" pitchFamily="49" charset="0"/>
                        </a:rPr>
                        <a:t>x++</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 = x + 1</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 += 1</a:t>
                      </a:r>
                      <a:endParaRPr lang="en-US" sz="2400" b="1" dirty="0">
                        <a:latin typeface="Courier New" pitchFamily="49" charset="0"/>
                        <a:cs typeface="Courier New" pitchFamily="49" charset="0"/>
                      </a:endParaRPr>
                    </a:p>
                  </a:txBody>
                  <a:tcPr/>
                </a:tc>
              </a:tr>
              <a:tr h="370840">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a:t>
                      </a:r>
                      <a:r>
                        <a:rPr lang="en-US" sz="2400" b="1" baseline="0" dirty="0" smtClean="0">
                          <a:latin typeface="Courier New" pitchFamily="49" charset="0"/>
                          <a:cs typeface="Courier New" pitchFamily="49" charset="0"/>
                        </a:rPr>
                        <a:t> = x + 3</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r>
              <a:tr h="370840">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a:t>
                      </a:r>
                      <a:r>
                        <a:rPr lang="en-US" sz="2400" b="1" baseline="0" dirty="0" smtClean="0">
                          <a:latin typeface="Courier New" pitchFamily="49" charset="0"/>
                          <a:cs typeface="Courier New" pitchFamily="49" charset="0"/>
                        </a:rPr>
                        <a:t> += 5</a:t>
                      </a:r>
                      <a:endParaRPr lang="en-US" sz="2400" b="1" dirty="0">
                        <a:latin typeface="Courier New" pitchFamily="49" charset="0"/>
                        <a:cs typeface="Courier New" pitchFamily="49" charset="0"/>
                      </a:endParaRPr>
                    </a:p>
                  </a:txBody>
                  <a:tcPr/>
                </a:tc>
              </a:tr>
              <a:tr h="370840">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 =</a:t>
                      </a:r>
                      <a:r>
                        <a:rPr lang="en-US" sz="2400" b="1" baseline="0" dirty="0" smtClean="0">
                          <a:latin typeface="Courier New" pitchFamily="49" charset="0"/>
                          <a:cs typeface="Courier New" pitchFamily="49" charset="0"/>
                        </a:rPr>
                        <a:t> x + </a:t>
                      </a:r>
                      <a:r>
                        <a:rPr lang="en-US" sz="2400" b="1" baseline="0" dirty="0" err="1" smtClean="0">
                          <a:latin typeface="Courier New" pitchFamily="49" charset="0"/>
                          <a:cs typeface="Courier New" pitchFamily="49" charset="0"/>
                        </a:rPr>
                        <a:t>i</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r>
            </a:tbl>
          </a:graphicData>
        </a:graphic>
      </p:graphicFrame>
      <p:sp>
        <p:nvSpPr>
          <p:cNvPr id="10" name="TextBox 9"/>
          <p:cNvSpPr txBox="1"/>
          <p:nvPr/>
        </p:nvSpPr>
        <p:spPr>
          <a:xfrm>
            <a:off x="2133600" y="2129135"/>
            <a:ext cx="4038600" cy="461665"/>
          </a:xfrm>
          <a:prstGeom prst="rect">
            <a:avLst/>
          </a:prstGeom>
          <a:noFill/>
        </p:spPr>
        <p:txBody>
          <a:bodyPr wrap="square" rtlCol="0">
            <a:spAutoFit/>
          </a:bodyPr>
          <a:lstStyle/>
          <a:p>
            <a:pPr algn="ctr"/>
            <a:r>
              <a:rPr lang="en-US" sz="2400" i="1" dirty="0" smtClean="0"/>
              <a:t>Table 4.1: Increment operator</a:t>
            </a:r>
            <a:endParaRPr lang="en-US" sz="24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Repetition</a:t>
            </a:r>
            <a:endParaRPr lang="en-US" dirty="0"/>
          </a:p>
        </p:txBody>
      </p:sp>
      <p:sp>
        <p:nvSpPr>
          <p:cNvPr id="3" name="Content Placeholder 2"/>
          <p:cNvSpPr>
            <a:spLocks noGrp="1"/>
          </p:cNvSpPr>
          <p:nvPr>
            <p:ph sz="quarter" idx="1"/>
          </p:nvPr>
        </p:nvSpPr>
        <p:spPr/>
        <p:txBody>
          <a:bodyPr/>
          <a:lstStyle/>
          <a:p>
            <a:r>
              <a:rPr lang="en-US" dirty="0" smtClean="0"/>
              <a:t>Decrement operator</a:t>
            </a:r>
          </a:p>
        </p:txBody>
      </p:sp>
      <p:sp>
        <p:nvSpPr>
          <p:cNvPr id="6" name="Date Placeholder 5"/>
          <p:cNvSpPr>
            <a:spLocks noGrp="1"/>
          </p:cNvSpPr>
          <p:nvPr>
            <p:ph type="dt" sz="half" idx="10"/>
          </p:nvPr>
        </p:nvSpPr>
        <p:spPr/>
        <p:txBody>
          <a:bodyPr/>
          <a:lstStyle/>
          <a:p>
            <a:fld id="{5F767878-CF22-49CE-958B-6F3809F70978}" type="datetime1">
              <a:rPr lang="en-US" smtClean="0"/>
              <a:pPr/>
              <a:t>8/20/2014</a:t>
            </a:fld>
            <a:endParaRPr lang="en-US"/>
          </a:p>
        </p:txBody>
      </p:sp>
      <p:sp>
        <p:nvSpPr>
          <p:cNvPr id="7" name="Slide Number Placeholder 6"/>
          <p:cNvSpPr>
            <a:spLocks noGrp="1"/>
          </p:cNvSpPr>
          <p:nvPr>
            <p:ph type="sldNum" sz="quarter" idx="12"/>
          </p:nvPr>
        </p:nvSpPr>
        <p:spPr/>
        <p:txBody>
          <a:bodyPr/>
          <a:lstStyle/>
          <a:p>
            <a:fld id="{4B927112-3BE4-4FAC-9CD7-9514E7DC4F6D}"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EA | CSC128 | TOPIC04</a:t>
            </a:r>
            <a:endParaRPr lang="en-US"/>
          </a:p>
        </p:txBody>
      </p:sp>
      <p:graphicFrame>
        <p:nvGraphicFramePr>
          <p:cNvPr id="9" name="Table 8"/>
          <p:cNvGraphicFramePr>
            <a:graphicFrameLocks noGrp="1"/>
          </p:cNvGraphicFramePr>
          <p:nvPr/>
        </p:nvGraphicFramePr>
        <p:xfrm>
          <a:off x="1066800" y="2590800"/>
          <a:ext cx="6096000" cy="26517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sz="2400" dirty="0" smtClean="0"/>
                        <a:t>Common statement</a:t>
                      </a:r>
                      <a:endParaRPr lang="en-US" sz="2400" dirty="0"/>
                    </a:p>
                  </a:txBody>
                  <a:tcPr/>
                </a:tc>
                <a:tc gridSpan="2">
                  <a:txBody>
                    <a:bodyPr/>
                    <a:lstStyle/>
                    <a:p>
                      <a:pPr algn="ctr"/>
                      <a:r>
                        <a:rPr lang="en-US" sz="2400" dirty="0" smtClean="0"/>
                        <a:t>Equivalent to</a:t>
                      </a:r>
                      <a:endParaRPr lang="en-US" sz="2400" dirty="0"/>
                    </a:p>
                  </a:txBody>
                  <a:tcPr/>
                </a:tc>
                <a:tc hMerge="1">
                  <a:txBody>
                    <a:bodyPr/>
                    <a:lstStyle/>
                    <a:p>
                      <a:endParaRPr lang="en-US" sz="2400" dirty="0"/>
                    </a:p>
                  </a:txBody>
                  <a:tcPr/>
                </a:tc>
              </a:tr>
              <a:tr h="370840">
                <a:tc>
                  <a:txBody>
                    <a:bodyPr/>
                    <a:lstStyle/>
                    <a:p>
                      <a:pPr algn="ctr"/>
                      <a:r>
                        <a:rPr lang="en-US" sz="2400" b="1" dirty="0" smtClean="0">
                          <a:latin typeface="Courier New" pitchFamily="49" charset="0"/>
                          <a:cs typeface="Courier New" pitchFamily="49" charset="0"/>
                        </a:rPr>
                        <a:t>x--</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 = x - 1</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 -= 1</a:t>
                      </a:r>
                      <a:endParaRPr lang="en-US" sz="2400" b="1" dirty="0">
                        <a:latin typeface="Courier New" pitchFamily="49" charset="0"/>
                        <a:cs typeface="Courier New" pitchFamily="49" charset="0"/>
                      </a:endParaRPr>
                    </a:p>
                  </a:txBody>
                  <a:tcPr/>
                </a:tc>
              </a:tr>
              <a:tr h="370840">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a:t>
                      </a:r>
                      <a:r>
                        <a:rPr lang="en-US" sz="2400" b="1" baseline="0" dirty="0" smtClean="0">
                          <a:latin typeface="Courier New" pitchFamily="49" charset="0"/>
                          <a:cs typeface="Courier New" pitchFamily="49" charset="0"/>
                        </a:rPr>
                        <a:t> = x - 9</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r>
              <a:tr h="370840">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a:t>
                      </a:r>
                      <a:r>
                        <a:rPr lang="en-US" sz="2400" b="1" baseline="0" dirty="0" smtClean="0">
                          <a:latin typeface="Courier New" pitchFamily="49" charset="0"/>
                          <a:cs typeface="Courier New" pitchFamily="49" charset="0"/>
                        </a:rPr>
                        <a:t> -= 2</a:t>
                      </a:r>
                      <a:endParaRPr lang="en-US" sz="2400" b="1" dirty="0">
                        <a:latin typeface="Courier New" pitchFamily="49" charset="0"/>
                        <a:cs typeface="Courier New" pitchFamily="49" charset="0"/>
                      </a:endParaRPr>
                    </a:p>
                  </a:txBody>
                  <a:tcPr/>
                </a:tc>
              </a:tr>
              <a:tr h="370840">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a:txBody>
                  <a:tcPr/>
                </a:tc>
                <a:tc>
                  <a:txBody>
                    <a:bodyPr/>
                    <a:lstStyle/>
                    <a:p>
                      <a:pPr algn="ctr"/>
                      <a:r>
                        <a:rPr lang="en-US" sz="2400" b="1" dirty="0" smtClean="0">
                          <a:latin typeface="Courier New" pitchFamily="49" charset="0"/>
                          <a:cs typeface="Courier New" pitchFamily="49" charset="0"/>
                        </a:rPr>
                        <a:t>x -=</a:t>
                      </a:r>
                      <a:r>
                        <a:rPr lang="en-US" sz="2400" b="1" baseline="0" dirty="0" smtClean="0">
                          <a:latin typeface="Courier New" pitchFamily="49" charset="0"/>
                          <a:cs typeface="Courier New" pitchFamily="49" charset="0"/>
                        </a:rPr>
                        <a:t> sum</a:t>
                      </a:r>
                      <a:endParaRPr lang="en-US" sz="2400" b="1" dirty="0">
                        <a:latin typeface="Courier New" pitchFamily="49" charset="0"/>
                        <a:cs typeface="Courier New" pitchFamily="49" charset="0"/>
                      </a:endParaRPr>
                    </a:p>
                  </a:txBody>
                  <a:tcPr/>
                </a:tc>
              </a:tr>
            </a:tbl>
          </a:graphicData>
        </a:graphic>
      </p:graphicFrame>
      <p:sp>
        <p:nvSpPr>
          <p:cNvPr id="10" name="TextBox 9"/>
          <p:cNvSpPr txBox="1"/>
          <p:nvPr/>
        </p:nvSpPr>
        <p:spPr>
          <a:xfrm>
            <a:off x="2133600" y="2129135"/>
            <a:ext cx="4038600" cy="461665"/>
          </a:xfrm>
          <a:prstGeom prst="rect">
            <a:avLst/>
          </a:prstGeom>
          <a:noFill/>
        </p:spPr>
        <p:txBody>
          <a:bodyPr wrap="square" rtlCol="0">
            <a:spAutoFit/>
          </a:bodyPr>
          <a:lstStyle/>
          <a:p>
            <a:pPr algn="ctr"/>
            <a:r>
              <a:rPr lang="en-US" sz="2400" i="1" dirty="0" smtClean="0"/>
              <a:t>Table 4.2: Decrement operator</a:t>
            </a:r>
            <a:endParaRPr lang="en-US" sz="24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14</a:t>
            </a:fld>
            <a:endParaRPr lang="en-US"/>
          </a:p>
        </p:txBody>
      </p:sp>
      <p:sp>
        <p:nvSpPr>
          <p:cNvPr id="6" name="Content Placeholder 5"/>
          <p:cNvSpPr>
            <a:spLocks noGrp="1"/>
          </p:cNvSpPr>
          <p:nvPr>
            <p:ph sz="quarter" idx="1"/>
          </p:nvPr>
        </p:nvSpPr>
        <p:spPr/>
        <p:txBody>
          <a:bodyPr/>
          <a:lstStyle/>
          <a:p>
            <a:pPr lvl="0"/>
            <a:r>
              <a:rPr lang="en-US" dirty="0" smtClean="0"/>
              <a:t>Expression is evaluated first and then executes the statement.</a:t>
            </a:r>
          </a:p>
          <a:p>
            <a:pPr lvl="0"/>
            <a:r>
              <a:rPr lang="en-US" dirty="0" smtClean="0"/>
              <a:t>If the expression is evaluate to true, it continue to be executed, and if the expression is evaluate to false, it exit the while loop.</a:t>
            </a:r>
          </a:p>
          <a:p>
            <a:pPr lvl="0"/>
            <a:r>
              <a:rPr lang="en-US" dirty="0" smtClean="0"/>
              <a:t>Syntax/structure:</a:t>
            </a:r>
          </a:p>
          <a:p>
            <a:endParaRPr lang="en-US" dirty="0"/>
          </a:p>
        </p:txBody>
      </p:sp>
      <p:sp>
        <p:nvSpPr>
          <p:cNvPr id="8" name="TextBox 7"/>
          <p:cNvSpPr txBox="1"/>
          <p:nvPr/>
        </p:nvSpPr>
        <p:spPr>
          <a:xfrm>
            <a:off x="990600" y="3657600"/>
            <a:ext cx="7543800" cy="1815882"/>
          </a:xfrm>
          <a:prstGeom prst="rect">
            <a:avLst/>
          </a:prstGeom>
          <a:solidFill>
            <a:schemeClr val="bg1">
              <a:lumMod val="85000"/>
            </a:schemeClr>
          </a:solidFill>
        </p:spPr>
        <p:txBody>
          <a:bodyPr wrap="square" rtlCol="0">
            <a:spAutoFit/>
          </a:bodyPr>
          <a:lstStyle/>
          <a:p>
            <a:r>
              <a:rPr lang="en-US" sz="2800" b="1" dirty="0" smtClean="0">
                <a:latin typeface="Courier New" pitchFamily="49" charset="0"/>
                <a:cs typeface="Courier New" pitchFamily="49" charset="0"/>
              </a:rPr>
              <a:t>while(expression)</a:t>
            </a:r>
          </a:p>
          <a:p>
            <a:r>
              <a:rPr lang="en-US" sz="2800" b="1" dirty="0" smtClean="0">
                <a:latin typeface="Courier New" pitchFamily="49" charset="0"/>
                <a:cs typeface="Courier New" pitchFamily="49" charset="0"/>
              </a:rPr>
              <a:t>{</a:t>
            </a:r>
          </a:p>
          <a:p>
            <a:r>
              <a:rPr lang="en-US" sz="2800" b="1" dirty="0" smtClean="0">
                <a:latin typeface="Courier New" pitchFamily="49" charset="0"/>
                <a:cs typeface="Courier New" pitchFamily="49" charset="0"/>
              </a:rPr>
              <a:t>	statements;</a:t>
            </a:r>
          </a:p>
          <a:p>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15</a:t>
            </a:fld>
            <a:endParaRPr lang="en-US"/>
          </a:p>
        </p:txBody>
      </p:sp>
      <p:sp>
        <p:nvSpPr>
          <p:cNvPr id="6" name="Content Placeholder 5"/>
          <p:cNvSpPr>
            <a:spLocks noGrp="1"/>
          </p:cNvSpPr>
          <p:nvPr>
            <p:ph sz="quarter" idx="1"/>
          </p:nvPr>
        </p:nvSpPr>
        <p:spPr/>
        <p:txBody>
          <a:bodyPr/>
          <a:lstStyle/>
          <a:p>
            <a:r>
              <a:rPr lang="en-US" dirty="0" smtClean="0"/>
              <a:t>Flowchart</a:t>
            </a:r>
            <a:endParaRPr lang="en-US" dirty="0"/>
          </a:p>
        </p:txBody>
      </p:sp>
      <p:pic>
        <p:nvPicPr>
          <p:cNvPr id="1043" name="Picture 19"/>
          <p:cNvPicPr>
            <a:picLocks noChangeAspect="1" noChangeArrowheads="1"/>
          </p:cNvPicPr>
          <p:nvPr/>
        </p:nvPicPr>
        <p:blipFill>
          <a:blip r:embed="rId2" cstate="print"/>
          <a:srcRect/>
          <a:stretch>
            <a:fillRect/>
          </a:stretch>
        </p:blipFill>
        <p:spPr bwMode="auto">
          <a:xfrm>
            <a:off x="3048000" y="1371600"/>
            <a:ext cx="4876800" cy="47711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16</a:t>
            </a:fld>
            <a:endParaRPr lang="en-US"/>
          </a:p>
        </p:txBody>
      </p:sp>
      <p:sp>
        <p:nvSpPr>
          <p:cNvPr id="6" name="Content Placeholder 5"/>
          <p:cNvSpPr>
            <a:spLocks noGrp="1"/>
          </p:cNvSpPr>
          <p:nvPr>
            <p:ph sz="quarter" idx="1"/>
          </p:nvPr>
        </p:nvSpPr>
        <p:spPr/>
        <p:txBody>
          <a:bodyPr/>
          <a:lstStyle/>
          <a:p>
            <a:r>
              <a:rPr lang="en-US" dirty="0" smtClean="0"/>
              <a:t>C++ code segment</a:t>
            </a:r>
            <a:endParaRPr lang="en-US" dirty="0"/>
          </a:p>
        </p:txBody>
      </p:sp>
      <p:sp>
        <p:nvSpPr>
          <p:cNvPr id="8" name="TextBox 7"/>
          <p:cNvSpPr txBox="1"/>
          <p:nvPr/>
        </p:nvSpPr>
        <p:spPr>
          <a:xfrm>
            <a:off x="1066800" y="2057400"/>
            <a:ext cx="7086600" cy="3477875"/>
          </a:xfrm>
          <a:prstGeom prst="rect">
            <a:avLst/>
          </a:prstGeom>
          <a:solidFill>
            <a:schemeClr val="bg1">
              <a:lumMod val="85000"/>
            </a:schemeClr>
          </a:solidFill>
        </p:spPr>
        <p:txBody>
          <a:bodyPr wrap="square" rtlCol="0">
            <a:spAutoFit/>
          </a:bodyPr>
          <a:lstStyle/>
          <a:p>
            <a:r>
              <a:rPr lang="en-US" sz="2200" b="1" dirty="0" smtClean="0">
                <a:latin typeface="Courier New" pitchFamily="49" charset="0"/>
                <a:cs typeface="Courier New" pitchFamily="49" charset="0"/>
              </a:rPr>
              <a:t>/* </a:t>
            </a:r>
            <a:r>
              <a:rPr lang="en-US" sz="2200" b="1" i="1" dirty="0" smtClean="0">
                <a:latin typeface="Courier New" pitchFamily="49" charset="0"/>
                <a:cs typeface="Courier New" pitchFamily="49" charset="0"/>
              </a:rPr>
              <a:t>file: topic_4_while_00.cpp</a:t>
            </a:r>
            <a:r>
              <a:rPr lang="en-US" sz="2200" b="1" dirty="0" smtClean="0">
                <a:latin typeface="Courier New" pitchFamily="49" charset="0"/>
                <a:cs typeface="Courier New" pitchFamily="49" charset="0"/>
              </a:rPr>
              <a:t> */</a:t>
            </a:r>
          </a:p>
          <a:p>
            <a:endParaRPr lang="en-US" sz="2200" b="1" dirty="0" smtClean="0">
              <a:latin typeface="Courier New" pitchFamily="49" charset="0"/>
              <a:cs typeface="Courier New" pitchFamily="49" charset="0"/>
            </a:endParaRPr>
          </a:p>
          <a:p>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count = 0;</a:t>
            </a:r>
          </a:p>
          <a:p>
            <a:r>
              <a:rPr lang="en-US" sz="2200" b="1" dirty="0" smtClean="0">
                <a:latin typeface="Courier New" pitchFamily="49" charset="0"/>
                <a:cs typeface="Courier New" pitchFamily="49" charset="0"/>
              </a:rPr>
              <a:t>while (count &lt; 5)</a:t>
            </a:r>
          </a:p>
          <a:p>
            <a:r>
              <a:rPr lang="en-US" sz="2200" b="1" dirty="0" smtClean="0">
                <a:latin typeface="Courier New" pitchFamily="49" charset="0"/>
                <a:cs typeface="Courier New" pitchFamily="49" charset="0"/>
              </a:rPr>
              <a:t>{</a:t>
            </a:r>
          </a:p>
          <a:p>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&lt;&lt;"continue looping ";</a:t>
            </a:r>
          </a:p>
          <a:p>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&lt;&lt;count&lt;&lt;"\n";</a:t>
            </a:r>
          </a:p>
          <a:p>
            <a:r>
              <a:rPr lang="en-US" sz="2200" b="1" dirty="0" smtClean="0">
                <a:latin typeface="Courier New" pitchFamily="49" charset="0"/>
                <a:cs typeface="Courier New" pitchFamily="49" charset="0"/>
              </a:rPr>
              <a:t>	count++;</a:t>
            </a:r>
          </a:p>
          <a:p>
            <a:r>
              <a:rPr lang="en-US" sz="2200" b="1" dirty="0" smtClean="0">
                <a:latin typeface="Courier New" pitchFamily="49" charset="0"/>
                <a:cs typeface="Courier New" pitchFamily="49" charset="0"/>
              </a:rPr>
              <a:t>}</a:t>
            </a:r>
          </a:p>
          <a:p>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&lt;&lt;"stop looping at count "&lt;&lt;count;</a:t>
            </a:r>
            <a:endParaRPr lang="en-US" sz="2200" b="1" dirty="0">
              <a:latin typeface="Courier New" pitchFamily="49" charset="0"/>
              <a:cs typeface="Courier New" pitchFamily="49" charset="0"/>
            </a:endParaRPr>
          </a:p>
        </p:txBody>
      </p:sp>
      <p:sp>
        <p:nvSpPr>
          <p:cNvPr id="9" name="Snip Diagonal Corner Rectangle 8"/>
          <p:cNvSpPr/>
          <p:nvPr/>
        </p:nvSpPr>
        <p:spPr>
          <a:xfrm>
            <a:off x="4876800" y="838200"/>
            <a:ext cx="2514600" cy="9906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 Initialization of LCV </a:t>
            </a:r>
            <a:endParaRPr lang="en-US" sz="2400" b="1" dirty="0"/>
          </a:p>
        </p:txBody>
      </p:sp>
      <p:sp>
        <p:nvSpPr>
          <p:cNvPr id="10" name="Snip Diagonal Corner Rectangle 9"/>
          <p:cNvSpPr/>
          <p:nvPr/>
        </p:nvSpPr>
        <p:spPr>
          <a:xfrm>
            <a:off x="6477000" y="2438400"/>
            <a:ext cx="2286000" cy="11430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B) Evaluation of LCV in loop condition</a:t>
            </a:r>
            <a:endParaRPr lang="en-US" sz="2400" b="1" dirty="0"/>
          </a:p>
        </p:txBody>
      </p:sp>
      <p:sp>
        <p:nvSpPr>
          <p:cNvPr id="11" name="Snip Diagonal Corner Rectangle 10"/>
          <p:cNvSpPr/>
          <p:nvPr/>
        </p:nvSpPr>
        <p:spPr>
          <a:xfrm>
            <a:off x="6400800" y="4114800"/>
            <a:ext cx="2286000" cy="9906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D) Update LCV </a:t>
            </a:r>
            <a:endParaRPr lang="en-US" sz="2400" b="1" dirty="0"/>
          </a:p>
        </p:txBody>
      </p:sp>
      <p:sp>
        <p:nvSpPr>
          <p:cNvPr id="12" name="Left Brace 11"/>
          <p:cNvSpPr/>
          <p:nvPr/>
        </p:nvSpPr>
        <p:spPr>
          <a:xfrm>
            <a:off x="762000" y="3429000"/>
            <a:ext cx="304800" cy="16764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nip Diagonal Corner Rectangle 12"/>
          <p:cNvSpPr/>
          <p:nvPr/>
        </p:nvSpPr>
        <p:spPr>
          <a:xfrm>
            <a:off x="3276600" y="5486400"/>
            <a:ext cx="2286000" cy="9906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 Loop body</a:t>
            </a:r>
            <a:endParaRPr lang="en-US" sz="2400" b="1" dirty="0"/>
          </a:p>
        </p:txBody>
      </p:sp>
      <p:cxnSp>
        <p:nvCxnSpPr>
          <p:cNvPr id="17" name="Straight Arrow Connector 16"/>
          <p:cNvCxnSpPr>
            <a:stCxn id="10" idx="2"/>
          </p:cNvCxnSpPr>
          <p:nvPr/>
        </p:nvCxnSpPr>
        <p:spPr>
          <a:xfrm rot="10800000" flipV="1">
            <a:off x="4038600" y="3009900"/>
            <a:ext cx="2438400" cy="2667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2"/>
          </p:cNvCxnSpPr>
          <p:nvPr/>
        </p:nvCxnSpPr>
        <p:spPr>
          <a:xfrm rot="10800000" flipV="1">
            <a:off x="3505200" y="4610100"/>
            <a:ext cx="2895600" cy="38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13" idx="2"/>
            <a:endCxn id="12" idx="1"/>
          </p:cNvCxnSpPr>
          <p:nvPr/>
        </p:nvCxnSpPr>
        <p:spPr>
          <a:xfrm rot="10800000">
            <a:off x="762000" y="4267200"/>
            <a:ext cx="2514600" cy="1714500"/>
          </a:xfrm>
          <a:prstGeom prst="bentConnector3">
            <a:avLst>
              <a:gd name="adj1" fmla="val 10909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2"/>
          </p:cNvCxnSpPr>
          <p:nvPr/>
        </p:nvCxnSpPr>
        <p:spPr>
          <a:xfrm rot="10800000" flipV="1">
            <a:off x="2819400" y="1333500"/>
            <a:ext cx="2057400" cy="1409700"/>
          </a:xfrm>
          <a:prstGeom prst="straightConnector1">
            <a:avLst/>
          </a:prstGeom>
          <a:ln w="38100">
            <a:solidFill>
              <a:schemeClr val="accent1">
                <a:shade val="60000"/>
                <a:satMod val="11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17</a:t>
            </a:fld>
            <a:endParaRPr lang="en-US"/>
          </a:p>
        </p:txBody>
      </p:sp>
      <p:sp>
        <p:nvSpPr>
          <p:cNvPr id="6" name="Content Placeholder 5"/>
          <p:cNvSpPr>
            <a:spLocks noGrp="1"/>
          </p:cNvSpPr>
          <p:nvPr>
            <p:ph sz="quarter" idx="1"/>
          </p:nvPr>
        </p:nvSpPr>
        <p:spPr/>
        <p:txBody>
          <a:bodyPr/>
          <a:lstStyle/>
          <a:p>
            <a:r>
              <a:rPr lang="en-US" dirty="0" smtClean="0"/>
              <a:t>C++ output based on Slide 16</a:t>
            </a:r>
            <a:endParaRPr lang="en-US" dirty="0"/>
          </a:p>
        </p:txBody>
      </p:sp>
      <p:pic>
        <p:nvPicPr>
          <p:cNvPr id="9" name="Picture 8" descr="Untitled.png"/>
          <p:cNvPicPr>
            <a:picLocks noChangeAspect="1"/>
          </p:cNvPicPr>
          <p:nvPr/>
        </p:nvPicPr>
        <p:blipFill>
          <a:blip r:embed="rId2" cstate="print"/>
          <a:stretch>
            <a:fillRect/>
          </a:stretch>
        </p:blipFill>
        <p:spPr>
          <a:xfrm>
            <a:off x="2057400" y="2209800"/>
            <a:ext cx="5029200" cy="309834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18</a:t>
            </a:fld>
            <a:endParaRPr lang="en-US"/>
          </a:p>
        </p:txBody>
      </p:sp>
      <p:sp>
        <p:nvSpPr>
          <p:cNvPr id="6" name="Content Placeholder 5"/>
          <p:cNvSpPr>
            <a:spLocks noGrp="1"/>
          </p:cNvSpPr>
          <p:nvPr>
            <p:ph sz="quarter" idx="1"/>
          </p:nvPr>
        </p:nvSpPr>
        <p:spPr/>
        <p:txBody>
          <a:bodyPr/>
          <a:lstStyle/>
          <a:p>
            <a:r>
              <a:rPr lang="en-US" dirty="0" smtClean="0"/>
              <a:t>How to do </a:t>
            </a:r>
            <a:r>
              <a:rPr lang="en-US" b="1" i="1" dirty="0" smtClean="0"/>
              <a:t>tracing</a:t>
            </a:r>
            <a:r>
              <a:rPr lang="en-US" dirty="0" smtClean="0"/>
              <a:t>?</a:t>
            </a:r>
            <a:endParaRPr lang="en-US" dirty="0"/>
          </a:p>
        </p:txBody>
      </p:sp>
      <p:graphicFrame>
        <p:nvGraphicFramePr>
          <p:cNvPr id="8" name="Table 7"/>
          <p:cNvGraphicFramePr>
            <a:graphicFrameLocks noGrp="1"/>
          </p:cNvGraphicFramePr>
          <p:nvPr/>
        </p:nvGraphicFramePr>
        <p:xfrm>
          <a:off x="1066800" y="2057400"/>
          <a:ext cx="7467600" cy="3200400"/>
        </p:xfrm>
        <a:graphic>
          <a:graphicData uri="http://schemas.openxmlformats.org/drawingml/2006/table">
            <a:tbl>
              <a:tblPr firstRow="1" bandRow="1">
                <a:tableStyleId>{5C22544A-7EE6-4342-B048-85BDC9FD1C3A}</a:tableStyleId>
              </a:tblPr>
              <a:tblGrid>
                <a:gridCol w="1143000"/>
                <a:gridCol w="1600200"/>
                <a:gridCol w="3276600"/>
                <a:gridCol w="1447800"/>
              </a:tblGrid>
              <a:tr h="370840">
                <a:tc>
                  <a:txBody>
                    <a:bodyPr/>
                    <a:lstStyle/>
                    <a:p>
                      <a:pPr algn="ctr"/>
                      <a:r>
                        <a:rPr lang="en-US" sz="2000" b="1" dirty="0" smtClean="0">
                          <a:latin typeface="Courier New" pitchFamily="49" charset="0"/>
                          <a:cs typeface="Courier New" pitchFamily="49" charset="0"/>
                        </a:rPr>
                        <a:t>count</a:t>
                      </a:r>
                      <a:endParaRPr lang="en-US" sz="2000" b="1" dirty="0">
                        <a:latin typeface="Courier New" pitchFamily="49" charset="0"/>
                        <a:cs typeface="Courier New" pitchFamily="49" charset="0"/>
                      </a:endParaRPr>
                    </a:p>
                  </a:txBody>
                  <a:tcPr/>
                </a:tc>
                <a:tc>
                  <a:txBody>
                    <a:bodyPr/>
                    <a:lstStyle/>
                    <a:p>
                      <a:pPr algn="ctr"/>
                      <a:r>
                        <a:rPr lang="en-US" sz="2000" b="1" dirty="0" smtClean="0">
                          <a:latin typeface="Courier New" pitchFamily="49" charset="0"/>
                          <a:cs typeface="Courier New" pitchFamily="49" charset="0"/>
                        </a:rPr>
                        <a:t>count &lt; 5</a:t>
                      </a:r>
                      <a:endParaRPr lang="en-US" sz="2000" b="1" dirty="0">
                        <a:latin typeface="Courier New" pitchFamily="49" charset="0"/>
                        <a:cs typeface="Courier New" pitchFamily="49" charset="0"/>
                      </a:endParaRPr>
                    </a:p>
                  </a:txBody>
                  <a:tcPr/>
                </a:tc>
                <a:tc>
                  <a:txBody>
                    <a:bodyPr/>
                    <a:lstStyle/>
                    <a:p>
                      <a:pPr algn="ctr"/>
                      <a:r>
                        <a:rPr lang="en-US" sz="2400" b="1" dirty="0" smtClean="0"/>
                        <a:t>Statement  </a:t>
                      </a:r>
                      <a:endParaRPr lang="en-US" sz="2400" b="1" dirty="0"/>
                    </a:p>
                  </a:txBody>
                  <a:tcPr/>
                </a:tc>
                <a:tc>
                  <a:txBody>
                    <a:bodyPr/>
                    <a:lstStyle/>
                    <a:p>
                      <a:pPr algn="ctr"/>
                      <a:r>
                        <a:rPr lang="en-US" sz="2000" b="1" dirty="0" smtClean="0">
                          <a:latin typeface="Courier New" pitchFamily="49" charset="0"/>
                          <a:cs typeface="Courier New" pitchFamily="49" charset="0"/>
                        </a:rPr>
                        <a:t>count++</a:t>
                      </a:r>
                      <a:endParaRPr lang="en-US" sz="2000" b="1" dirty="0">
                        <a:latin typeface="Courier New" pitchFamily="49" charset="0"/>
                        <a:cs typeface="Courier New" pitchFamily="49" charset="0"/>
                      </a:endParaRPr>
                    </a:p>
                  </a:txBody>
                  <a:tcPr/>
                </a:tc>
              </a:tr>
              <a:tr h="370840">
                <a:tc>
                  <a:txBody>
                    <a:bodyPr/>
                    <a:lstStyle/>
                    <a:p>
                      <a:pPr algn="ctr"/>
                      <a:r>
                        <a:rPr lang="en-US" sz="2400" dirty="0" smtClean="0"/>
                        <a:t>0</a:t>
                      </a:r>
                      <a:endParaRPr lang="en-US" sz="2400" dirty="0"/>
                    </a:p>
                  </a:txBody>
                  <a:tcPr/>
                </a:tc>
                <a:tc>
                  <a:txBody>
                    <a:bodyPr/>
                    <a:lstStyle/>
                    <a:p>
                      <a:pPr algn="ctr"/>
                      <a:r>
                        <a:rPr lang="en-US" sz="2400" dirty="0" smtClean="0"/>
                        <a:t>T</a:t>
                      </a:r>
                      <a:endParaRPr lang="en-US" sz="2400" dirty="0"/>
                    </a:p>
                  </a:txBody>
                  <a:tcPr/>
                </a:tc>
                <a:tc>
                  <a:txBody>
                    <a:bodyPr/>
                    <a:lstStyle/>
                    <a:p>
                      <a:pPr algn="ctr"/>
                      <a:r>
                        <a:rPr lang="en-US" sz="2400" dirty="0" smtClean="0"/>
                        <a:t>continue looping 0</a:t>
                      </a:r>
                      <a:endParaRPr lang="en-US" sz="2400" dirty="0"/>
                    </a:p>
                  </a:txBody>
                  <a:tcPr/>
                </a:tc>
                <a:tc>
                  <a:txBody>
                    <a:bodyPr/>
                    <a:lstStyle/>
                    <a:p>
                      <a:pPr algn="ctr"/>
                      <a:r>
                        <a:rPr lang="en-US" sz="2400" dirty="0" smtClean="0"/>
                        <a:t>1</a:t>
                      </a:r>
                      <a:endParaRPr lang="en-US" sz="2400" dirty="0"/>
                    </a:p>
                  </a:txBody>
                  <a:tcPr/>
                </a:tc>
              </a:tr>
              <a:tr h="370840">
                <a:tc>
                  <a:txBody>
                    <a:bodyPr/>
                    <a:lstStyle/>
                    <a:p>
                      <a:pPr algn="ctr"/>
                      <a:r>
                        <a:rPr lang="en-US" sz="2400" dirty="0" smtClean="0"/>
                        <a:t>1</a:t>
                      </a:r>
                      <a:endParaRPr lang="en-US" sz="2400" dirty="0"/>
                    </a:p>
                  </a:txBody>
                  <a:tcPr/>
                </a:tc>
                <a:tc>
                  <a:txBody>
                    <a:bodyPr/>
                    <a:lstStyle/>
                    <a:p>
                      <a:pPr algn="ctr"/>
                      <a:r>
                        <a:rPr lang="en-US" sz="2400" dirty="0" smtClean="0"/>
                        <a:t>T</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continue looping 1</a:t>
                      </a:r>
                    </a:p>
                  </a:txBody>
                  <a:tcPr/>
                </a:tc>
                <a:tc>
                  <a:txBody>
                    <a:bodyPr/>
                    <a:lstStyle/>
                    <a:p>
                      <a:pPr algn="ctr"/>
                      <a:r>
                        <a:rPr lang="en-US" sz="2400" dirty="0" smtClean="0"/>
                        <a:t>2</a:t>
                      </a:r>
                      <a:endParaRPr lang="en-US" sz="2400" dirty="0"/>
                    </a:p>
                  </a:txBody>
                  <a:tcPr/>
                </a:tc>
              </a:tr>
              <a:tr h="370840">
                <a:tc>
                  <a:txBody>
                    <a:bodyPr/>
                    <a:lstStyle/>
                    <a:p>
                      <a:pPr algn="ctr"/>
                      <a:r>
                        <a:rPr lang="en-US" sz="2400" dirty="0" smtClean="0"/>
                        <a:t>2</a:t>
                      </a:r>
                      <a:endParaRPr lang="en-US" sz="2400" dirty="0"/>
                    </a:p>
                  </a:txBody>
                  <a:tcPr/>
                </a:tc>
                <a:tc>
                  <a:txBody>
                    <a:bodyPr/>
                    <a:lstStyle/>
                    <a:p>
                      <a:pPr algn="ctr"/>
                      <a:r>
                        <a:rPr lang="en-US" sz="2400" dirty="0" smtClean="0"/>
                        <a:t>T</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continue looping 2</a:t>
                      </a:r>
                    </a:p>
                  </a:txBody>
                  <a:tcPr/>
                </a:tc>
                <a:tc>
                  <a:txBody>
                    <a:bodyPr/>
                    <a:lstStyle/>
                    <a:p>
                      <a:pPr algn="ctr"/>
                      <a:r>
                        <a:rPr lang="en-US" sz="2400" dirty="0" smtClean="0"/>
                        <a:t>3</a:t>
                      </a:r>
                      <a:endParaRPr lang="en-US" sz="2400" dirty="0"/>
                    </a:p>
                  </a:txBody>
                  <a:tcPr/>
                </a:tc>
              </a:tr>
              <a:tr h="370840">
                <a:tc>
                  <a:txBody>
                    <a:bodyPr/>
                    <a:lstStyle/>
                    <a:p>
                      <a:pPr algn="ctr"/>
                      <a:r>
                        <a:rPr lang="en-US" sz="2400" dirty="0" smtClean="0"/>
                        <a:t>3</a:t>
                      </a:r>
                      <a:endParaRPr lang="en-US" sz="2400" dirty="0"/>
                    </a:p>
                  </a:txBody>
                  <a:tcPr/>
                </a:tc>
                <a:tc>
                  <a:txBody>
                    <a:bodyPr/>
                    <a:lstStyle/>
                    <a:p>
                      <a:pPr algn="ctr"/>
                      <a:r>
                        <a:rPr lang="en-US" sz="2400" dirty="0" smtClean="0"/>
                        <a:t>T</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continue looping 3</a:t>
                      </a:r>
                    </a:p>
                  </a:txBody>
                  <a:tcPr/>
                </a:tc>
                <a:tc>
                  <a:txBody>
                    <a:bodyPr/>
                    <a:lstStyle/>
                    <a:p>
                      <a:pPr algn="ctr"/>
                      <a:r>
                        <a:rPr lang="en-US" sz="2400" dirty="0" smtClean="0"/>
                        <a:t>4</a:t>
                      </a:r>
                      <a:endParaRPr lang="en-US" sz="2400" dirty="0"/>
                    </a:p>
                  </a:txBody>
                  <a:tcPr/>
                </a:tc>
              </a:tr>
              <a:tr h="370840">
                <a:tc>
                  <a:txBody>
                    <a:bodyPr/>
                    <a:lstStyle/>
                    <a:p>
                      <a:pPr algn="ctr"/>
                      <a:r>
                        <a:rPr lang="en-US" sz="2400" dirty="0" smtClean="0"/>
                        <a:t>4</a:t>
                      </a:r>
                      <a:endParaRPr lang="en-US" sz="2400" dirty="0"/>
                    </a:p>
                  </a:txBody>
                  <a:tcPr/>
                </a:tc>
                <a:tc>
                  <a:txBody>
                    <a:bodyPr/>
                    <a:lstStyle/>
                    <a:p>
                      <a:pPr algn="ctr"/>
                      <a:r>
                        <a:rPr lang="en-US" sz="2400" dirty="0" smtClean="0"/>
                        <a:t>T</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continue looping 4</a:t>
                      </a:r>
                      <a:endParaRPr lang="en-US" sz="2400" dirty="0"/>
                    </a:p>
                  </a:txBody>
                  <a:tcPr/>
                </a:tc>
                <a:tc>
                  <a:txBody>
                    <a:bodyPr/>
                    <a:lstStyle/>
                    <a:p>
                      <a:pPr algn="ctr"/>
                      <a:r>
                        <a:rPr lang="en-US" sz="2400" dirty="0" smtClean="0"/>
                        <a:t>5</a:t>
                      </a:r>
                      <a:endParaRPr lang="en-US" sz="2400" dirty="0"/>
                    </a:p>
                  </a:txBody>
                  <a:tcPr/>
                </a:tc>
              </a:tr>
              <a:tr h="370840">
                <a:tc>
                  <a:txBody>
                    <a:bodyPr/>
                    <a:lstStyle/>
                    <a:p>
                      <a:pPr algn="ctr"/>
                      <a:r>
                        <a:rPr lang="en-US" sz="2400" dirty="0" smtClean="0"/>
                        <a:t>5</a:t>
                      </a:r>
                      <a:endParaRPr lang="en-US" sz="2400" dirty="0"/>
                    </a:p>
                  </a:txBody>
                  <a:tcPr/>
                </a:tc>
                <a:tc>
                  <a:txBody>
                    <a:bodyPr/>
                    <a:lstStyle/>
                    <a:p>
                      <a:pPr algn="ctr"/>
                      <a:r>
                        <a:rPr lang="en-US" sz="2400" dirty="0" smtClean="0"/>
                        <a:t>F</a:t>
                      </a:r>
                      <a:endParaRPr lang="en-US" sz="2400" dirty="0"/>
                    </a:p>
                  </a:txBody>
                  <a:tcPr/>
                </a:tc>
                <a:tc>
                  <a:txBody>
                    <a:bodyPr/>
                    <a:lstStyle/>
                    <a:p>
                      <a:pPr algn="ctr"/>
                      <a:r>
                        <a:rPr lang="en-US" sz="2400" dirty="0" smtClean="0"/>
                        <a:t>stop</a:t>
                      </a:r>
                      <a:r>
                        <a:rPr lang="en-US" sz="2400" baseline="0" dirty="0" smtClean="0"/>
                        <a:t> looping at count 5</a:t>
                      </a:r>
                      <a:endParaRPr lang="en-US" sz="2400" dirty="0"/>
                    </a:p>
                  </a:txBody>
                  <a:tcPr/>
                </a:tc>
                <a:tc>
                  <a:txBody>
                    <a:bodyPr/>
                    <a:lstStyle/>
                    <a:p>
                      <a:pPr algn="ct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 </a:t>
            </a:r>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19</a:t>
            </a:fld>
            <a:endParaRPr lang="en-US"/>
          </a:p>
        </p:txBody>
      </p:sp>
      <p:sp>
        <p:nvSpPr>
          <p:cNvPr id="6" name="Content Placeholder 5"/>
          <p:cNvSpPr>
            <a:spLocks noGrp="1"/>
          </p:cNvSpPr>
          <p:nvPr>
            <p:ph sz="quarter" idx="1"/>
          </p:nvPr>
        </p:nvSpPr>
        <p:spPr/>
        <p:txBody>
          <a:bodyPr/>
          <a:lstStyle/>
          <a:p>
            <a:endParaRPr lang="en-US"/>
          </a:p>
        </p:txBody>
      </p:sp>
      <p:sp>
        <p:nvSpPr>
          <p:cNvPr id="7" name="TextBox 6"/>
          <p:cNvSpPr txBox="1"/>
          <p:nvPr/>
        </p:nvSpPr>
        <p:spPr>
          <a:xfrm>
            <a:off x="914400" y="1447800"/>
            <a:ext cx="7772400" cy="3046988"/>
          </a:xfrm>
          <a:prstGeom prst="rect">
            <a:avLst/>
          </a:prstGeom>
          <a:solidFill>
            <a:schemeClr val="bg1">
              <a:lumMod val="85000"/>
            </a:schemeClr>
          </a:solidFill>
        </p:spPr>
        <p:txBody>
          <a:bodyPr wrap="square" rtlCol="0">
            <a:spAutoFit/>
          </a:bodyPr>
          <a:lstStyle/>
          <a:p>
            <a:r>
              <a:rPr lang="pt-BR" sz="2400" b="1" dirty="0" smtClean="0">
                <a:latin typeface="Courier New" pitchFamily="49" charset="0"/>
                <a:cs typeface="Courier New" pitchFamily="49" charset="0"/>
              </a:rPr>
              <a:t>/* </a:t>
            </a:r>
            <a:r>
              <a:rPr lang="pt-BR" sz="2400" b="1" i="1" dirty="0" smtClean="0">
                <a:latin typeface="Courier New" pitchFamily="49" charset="0"/>
                <a:cs typeface="Courier New" pitchFamily="49" charset="0"/>
              </a:rPr>
              <a:t>file: topic_4_exe_01_while.cpp </a:t>
            </a:r>
            <a:r>
              <a:rPr lang="pt-BR" sz="2400" b="1" dirty="0" smtClean="0">
                <a:latin typeface="Courier New" pitchFamily="49" charset="0"/>
                <a:cs typeface="Courier New" pitchFamily="49" charset="0"/>
              </a:rPr>
              <a:t>*/</a:t>
            </a:r>
          </a:p>
          <a:p>
            <a:r>
              <a:rPr lang="pt-BR" sz="2400" b="1" dirty="0" smtClean="0">
                <a:latin typeface="Courier New" pitchFamily="49" charset="0"/>
                <a:cs typeface="Courier New" pitchFamily="49" charset="0"/>
              </a:rPr>
              <a:t>int num = 1, sum = 0;</a:t>
            </a:r>
          </a:p>
          <a:p>
            <a:r>
              <a:rPr lang="pt-BR" sz="2400" b="1" dirty="0" smtClean="0">
                <a:latin typeface="Courier New" pitchFamily="49" charset="0"/>
                <a:cs typeface="Courier New" pitchFamily="49" charset="0"/>
              </a:rPr>
              <a:t>while ( num &lt; 15 )</a:t>
            </a:r>
          </a:p>
          <a:p>
            <a:r>
              <a:rPr lang="pt-BR" sz="2400" b="1" dirty="0" smtClean="0">
                <a:latin typeface="Courier New" pitchFamily="49" charset="0"/>
                <a:cs typeface="Courier New" pitchFamily="49" charset="0"/>
              </a:rPr>
              <a:t>{</a:t>
            </a:r>
          </a:p>
          <a:p>
            <a:r>
              <a:rPr lang="pt-BR" sz="2400" b="1" dirty="0" smtClean="0">
                <a:latin typeface="Courier New" pitchFamily="49" charset="0"/>
                <a:cs typeface="Courier New" pitchFamily="49" charset="0"/>
              </a:rPr>
              <a:t>	sum = sum + num;</a:t>
            </a:r>
          </a:p>
          <a:p>
            <a:r>
              <a:rPr lang="pt-BR" sz="2400" b="1" dirty="0" smtClean="0">
                <a:latin typeface="Courier New" pitchFamily="49" charset="0"/>
                <a:cs typeface="Courier New" pitchFamily="49" charset="0"/>
              </a:rPr>
              <a:t>	num = num + 3;</a:t>
            </a:r>
          </a:p>
          <a:p>
            <a:r>
              <a:rPr lang="pt-BR" sz="2400" b="1" dirty="0" smtClean="0">
                <a:latin typeface="Courier New" pitchFamily="49" charset="0"/>
                <a:cs typeface="Courier New" pitchFamily="49" charset="0"/>
              </a:rPr>
              <a:t>}</a:t>
            </a:r>
          </a:p>
          <a:p>
            <a:r>
              <a:rPr lang="pt-BR" sz="2400" b="1" dirty="0" smtClean="0">
                <a:latin typeface="Courier New" pitchFamily="49" charset="0"/>
                <a:cs typeface="Courier New" pitchFamily="49" charset="0"/>
              </a:rPr>
              <a:t>cout &lt;&lt; "Total sum: " &lt;&lt; sum;</a:t>
            </a:r>
            <a:endParaRPr lang="en-US" sz="2400" b="1" dirty="0">
              <a:latin typeface="Courier New" pitchFamily="49" charset="0"/>
              <a:cs typeface="Courier New" pitchFamily="49" charset="0"/>
            </a:endParaRPr>
          </a:p>
        </p:txBody>
      </p:sp>
      <p:sp>
        <p:nvSpPr>
          <p:cNvPr id="8" name="Snip Diagonal Corner Rectangle 7"/>
          <p:cNvSpPr/>
          <p:nvPr/>
        </p:nvSpPr>
        <p:spPr>
          <a:xfrm>
            <a:off x="2819400" y="4724400"/>
            <a:ext cx="3429000" cy="14478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What is the value of  Total Sum?</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Introduction</a:t>
            </a:r>
          </a:p>
          <a:p>
            <a:r>
              <a:rPr lang="en-US" dirty="0" smtClean="0"/>
              <a:t>Types of Repetition Statement</a:t>
            </a:r>
          </a:p>
          <a:p>
            <a:r>
              <a:rPr lang="en-US" dirty="0" smtClean="0"/>
              <a:t>Requirements of Repetition </a:t>
            </a:r>
          </a:p>
          <a:p>
            <a:r>
              <a:rPr lang="en-US" b="1" dirty="0" smtClean="0">
                <a:latin typeface="Courier New" pitchFamily="49" charset="0"/>
                <a:cs typeface="Courier New" pitchFamily="49" charset="0"/>
              </a:rPr>
              <a:t>while</a:t>
            </a:r>
            <a:r>
              <a:rPr lang="en-US" dirty="0" smtClean="0"/>
              <a:t> loop</a:t>
            </a:r>
          </a:p>
          <a:p>
            <a:r>
              <a:rPr lang="en-US" b="1" dirty="0" smtClean="0">
                <a:latin typeface="Courier New" pitchFamily="49" charset="0"/>
                <a:cs typeface="Courier New" pitchFamily="49" charset="0"/>
              </a:rPr>
              <a:t>for</a:t>
            </a:r>
            <a:r>
              <a:rPr lang="en-US" dirty="0" smtClean="0"/>
              <a:t> loop</a:t>
            </a:r>
          </a:p>
          <a:p>
            <a:r>
              <a:rPr lang="en-US" b="1" dirty="0" smtClean="0">
                <a:latin typeface="Courier New" panose="02070309020205020404" pitchFamily="49" charset="0"/>
                <a:cs typeface="Courier New" panose="02070309020205020404" pitchFamily="49" charset="0"/>
              </a:rPr>
              <a:t>do...while </a:t>
            </a:r>
            <a:r>
              <a:rPr lang="en-US" dirty="0" smtClean="0"/>
              <a:t>loop</a:t>
            </a:r>
          </a:p>
          <a:p>
            <a:r>
              <a:rPr lang="en-US" b="1" dirty="0" smtClean="0">
                <a:latin typeface="Courier New" pitchFamily="49" charset="0"/>
                <a:cs typeface="Courier New" pitchFamily="49" charset="0"/>
              </a:rPr>
              <a:t>break</a:t>
            </a:r>
            <a:r>
              <a:rPr lang="en-US" dirty="0" smtClean="0"/>
              <a:t> statement</a:t>
            </a:r>
          </a:p>
          <a:p>
            <a:r>
              <a:rPr lang="en-US" b="1" dirty="0" smtClean="0">
                <a:latin typeface="Courier New" pitchFamily="49" charset="0"/>
                <a:cs typeface="Courier New" pitchFamily="49" charset="0"/>
              </a:rPr>
              <a:t>continue</a:t>
            </a:r>
            <a:r>
              <a:rPr lang="en-US" dirty="0" smtClean="0"/>
              <a:t> statement</a:t>
            </a:r>
          </a:p>
          <a:p>
            <a:r>
              <a:rPr lang="en-US" dirty="0" smtClean="0"/>
              <a:t>Counter-controlled loop</a:t>
            </a:r>
          </a:p>
          <a:p>
            <a:r>
              <a:rPr lang="en-US" dirty="0" smtClean="0"/>
              <a:t>Sentinel-controlled loop</a:t>
            </a:r>
          </a:p>
          <a:p>
            <a:r>
              <a:rPr lang="en-US" dirty="0" smtClean="0"/>
              <a:t>Flag-controlled loop</a:t>
            </a:r>
            <a:endParaRPr lang="en-US" dirty="0"/>
          </a:p>
        </p:txBody>
      </p:sp>
      <p:sp>
        <p:nvSpPr>
          <p:cNvPr id="4" name="Date Placeholder 3"/>
          <p:cNvSpPr>
            <a:spLocks noGrp="1"/>
          </p:cNvSpPr>
          <p:nvPr>
            <p:ph type="dt" sz="half" idx="10"/>
          </p:nvPr>
        </p:nvSpPr>
        <p:spPr/>
        <p:txBody>
          <a:bodyPr/>
          <a:lstStyle/>
          <a:p>
            <a:fld id="{8C3EF417-AEBF-420B-9F60-53001E1B2FBB}" type="datetime1">
              <a:rPr lang="en-US" smtClean="0"/>
              <a:pPr/>
              <a:t>8/20/2014</a:t>
            </a:fld>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EA | CSC128 | TOPIC04</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 </a:t>
            </a:r>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20</a:t>
            </a:fld>
            <a:endParaRPr lang="en-US"/>
          </a:p>
        </p:txBody>
      </p:sp>
      <p:sp>
        <p:nvSpPr>
          <p:cNvPr id="6" name="Content Placeholder 5"/>
          <p:cNvSpPr>
            <a:spLocks noGrp="1"/>
          </p:cNvSpPr>
          <p:nvPr>
            <p:ph sz="quarter" idx="1"/>
          </p:nvPr>
        </p:nvSpPr>
        <p:spPr/>
        <p:txBody>
          <a:bodyPr/>
          <a:lstStyle/>
          <a:p>
            <a:endParaRPr lang="en-US" dirty="0"/>
          </a:p>
        </p:txBody>
      </p:sp>
      <p:sp>
        <p:nvSpPr>
          <p:cNvPr id="7" name="TextBox 6"/>
          <p:cNvSpPr txBox="1"/>
          <p:nvPr/>
        </p:nvSpPr>
        <p:spPr>
          <a:xfrm>
            <a:off x="914400" y="1447800"/>
            <a:ext cx="7772400" cy="4524315"/>
          </a:xfrm>
          <a:prstGeom prst="rect">
            <a:avLst/>
          </a:prstGeom>
          <a:solidFill>
            <a:schemeClr val="bg1">
              <a:lumMod val="85000"/>
            </a:schemeClr>
          </a:solidFill>
        </p:spPr>
        <p:txBody>
          <a:bodyPr wrap="square" rtlCol="0">
            <a:spAutoFit/>
          </a:bodyPr>
          <a:lstStyle/>
          <a:p>
            <a:r>
              <a:rPr lang="en-US" sz="2400" b="1" dirty="0" smtClean="0">
                <a:latin typeface="Courier New" pitchFamily="49" charset="0"/>
                <a:cs typeface="Courier New" pitchFamily="49" charset="0"/>
              </a:rPr>
              <a:t>/* </a:t>
            </a:r>
            <a:r>
              <a:rPr lang="en-US" sz="2400" b="1" i="1" dirty="0" smtClean="0">
                <a:latin typeface="Courier New" pitchFamily="49" charset="0"/>
                <a:cs typeface="Courier New" pitchFamily="49" charset="0"/>
              </a:rPr>
              <a:t>file:topic_4_exe_02_while.cpp</a:t>
            </a:r>
            <a:r>
              <a:rPr lang="en-US" sz="2400" b="1" dirty="0" smtClean="0">
                <a:latin typeface="Courier New" pitchFamily="49" charset="0"/>
                <a:cs typeface="Courier New" pitchFamily="49" charset="0"/>
              </a:rPr>
              <a:t> */</a:t>
            </a:r>
          </a:p>
          <a:p>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guess;</a:t>
            </a:r>
          </a:p>
          <a:p>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numberToGuess</a:t>
            </a:r>
            <a:r>
              <a:rPr lang="en-US" sz="2400" b="1" dirty="0" smtClean="0">
                <a:latin typeface="Courier New" pitchFamily="49" charset="0"/>
                <a:cs typeface="Courier New" pitchFamily="49" charset="0"/>
              </a:rPr>
              <a:t> = 27;</a:t>
            </a:r>
          </a:p>
          <a:p>
            <a:r>
              <a:rPr lang="en-US" sz="2400" b="1" dirty="0" err="1" smtClean="0">
                <a:latin typeface="Courier New" pitchFamily="49" charset="0"/>
                <a:cs typeface="Courier New" pitchFamily="49" charset="0"/>
              </a:rPr>
              <a:t>cin</a:t>
            </a:r>
            <a:r>
              <a:rPr lang="en-US" sz="2400" b="1" dirty="0" smtClean="0">
                <a:latin typeface="Courier New" pitchFamily="49" charset="0"/>
                <a:cs typeface="Courier New" pitchFamily="49" charset="0"/>
              </a:rPr>
              <a:t> &gt;&gt; guess;</a:t>
            </a:r>
          </a:p>
          <a:p>
            <a:endParaRPr lang="en-US" sz="2400" b="1" dirty="0" smtClean="0">
              <a:latin typeface="Courier New" pitchFamily="49" charset="0"/>
              <a:cs typeface="Courier New" pitchFamily="49" charset="0"/>
            </a:endParaRPr>
          </a:p>
          <a:p>
            <a:r>
              <a:rPr lang="en-US" sz="2400" b="1" dirty="0" smtClean="0">
                <a:latin typeface="Courier New" pitchFamily="49" charset="0"/>
                <a:cs typeface="Courier New" pitchFamily="49" charset="0"/>
              </a:rPr>
              <a:t>while ( guess != </a:t>
            </a:r>
            <a:r>
              <a:rPr lang="en-US" sz="2400" b="1" dirty="0" err="1" smtClean="0">
                <a:latin typeface="Courier New" pitchFamily="49" charset="0"/>
                <a:cs typeface="Courier New" pitchFamily="49" charset="0"/>
              </a:rPr>
              <a:t>numberToGuess</a:t>
            </a:r>
            <a:r>
              <a:rPr lang="en-US" sz="2400" b="1" dirty="0" smtClean="0">
                <a:latin typeface="Courier New" pitchFamily="49" charset="0"/>
                <a:cs typeface="Courier New" pitchFamily="49" charset="0"/>
              </a:rPr>
              <a:t> ) </a:t>
            </a:r>
          </a:p>
          <a:p>
            <a:r>
              <a:rPr lang="en-US" sz="2400" b="1" dirty="0" smtClean="0">
                <a:latin typeface="Courier New" pitchFamily="49" charset="0"/>
                <a:cs typeface="Courier New" pitchFamily="49" charset="0"/>
              </a:rPr>
              <a:t>{</a:t>
            </a:r>
          </a:p>
          <a:p>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"Sorry! Wrong number.";</a:t>
            </a:r>
          </a:p>
          <a:p>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"Keep Guessing!\n";</a:t>
            </a:r>
          </a:p>
          <a:p>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cin</a:t>
            </a:r>
            <a:r>
              <a:rPr lang="en-US" sz="2400" b="1" dirty="0" smtClean="0">
                <a:latin typeface="Courier New" pitchFamily="49" charset="0"/>
                <a:cs typeface="Courier New" pitchFamily="49" charset="0"/>
              </a:rPr>
              <a:t> &gt;&gt; guess;</a:t>
            </a:r>
          </a:p>
          <a:p>
            <a:r>
              <a:rPr lang="en-US" sz="2400" b="1" dirty="0" smtClean="0">
                <a:latin typeface="Courier New" pitchFamily="49" charset="0"/>
                <a:cs typeface="Courier New" pitchFamily="49" charset="0"/>
              </a:rPr>
              <a:t>}</a:t>
            </a:r>
          </a:p>
          <a:p>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"Congrats!";</a:t>
            </a:r>
          </a:p>
        </p:txBody>
      </p:sp>
      <p:sp>
        <p:nvSpPr>
          <p:cNvPr id="8" name="Snip Diagonal Corner Rectangle 7"/>
          <p:cNvSpPr/>
          <p:nvPr/>
        </p:nvSpPr>
        <p:spPr>
          <a:xfrm>
            <a:off x="5181600" y="4876800"/>
            <a:ext cx="3429000" cy="14478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Try it out at Borland C++</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 </a:t>
            </a:r>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21</a:t>
            </a:fld>
            <a:endParaRPr lang="en-US"/>
          </a:p>
        </p:txBody>
      </p:sp>
      <p:sp>
        <p:nvSpPr>
          <p:cNvPr id="6" name="Content Placeholder 5"/>
          <p:cNvSpPr>
            <a:spLocks noGrp="1"/>
          </p:cNvSpPr>
          <p:nvPr>
            <p:ph sz="quarter" idx="1"/>
          </p:nvPr>
        </p:nvSpPr>
        <p:spPr/>
        <p:txBody>
          <a:bodyPr/>
          <a:lstStyle/>
          <a:p>
            <a:r>
              <a:rPr lang="en-US" dirty="0" smtClean="0"/>
              <a:t>Write a program using </a:t>
            </a:r>
            <a:r>
              <a:rPr lang="en-US" b="1" dirty="0" smtClean="0">
                <a:latin typeface="Courier New" pitchFamily="49" charset="0"/>
                <a:cs typeface="Courier New" pitchFamily="49" charset="0"/>
              </a:rPr>
              <a:t>while</a:t>
            </a:r>
            <a:r>
              <a:rPr lang="en-US" dirty="0" smtClean="0"/>
              <a:t> loop to find the sum of integers 73 through 415 inclusive</a:t>
            </a:r>
          </a:p>
          <a:p>
            <a:r>
              <a:rPr lang="en-US" i="1" dirty="0" smtClean="0"/>
              <a:t>File: topic_4_exe_03_while.cpp</a:t>
            </a:r>
            <a:endParaRPr lang="en-US" i="1" dirty="0"/>
          </a:p>
        </p:txBody>
      </p:sp>
      <p:sp>
        <p:nvSpPr>
          <p:cNvPr id="7" name="Smiley Face 6"/>
          <p:cNvSpPr/>
          <p:nvPr/>
        </p:nvSpPr>
        <p:spPr>
          <a:xfrm>
            <a:off x="304800" y="304800"/>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1– </a:t>
            </a:r>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22</a:t>
            </a:fld>
            <a:endParaRPr lang="en-US"/>
          </a:p>
        </p:txBody>
      </p:sp>
      <p:sp>
        <p:nvSpPr>
          <p:cNvPr id="6" name="Content Placeholder 5"/>
          <p:cNvSpPr>
            <a:spLocks noGrp="1"/>
          </p:cNvSpPr>
          <p:nvPr>
            <p:ph sz="quarter" idx="1"/>
          </p:nvPr>
        </p:nvSpPr>
        <p:spPr/>
        <p:txBody>
          <a:bodyPr/>
          <a:lstStyle/>
          <a:p>
            <a:r>
              <a:rPr lang="en-US" b="1" dirty="0" smtClean="0">
                <a:solidFill>
                  <a:srgbClr val="FF0000"/>
                </a:solidFill>
              </a:rPr>
              <a:t>Homework </a:t>
            </a:r>
          </a:p>
          <a:p>
            <a:pPr lvl="1" algn="just"/>
            <a:r>
              <a:rPr lang="en-US" dirty="0" smtClean="0"/>
              <a:t>Make the user guess a magic number. </a:t>
            </a:r>
            <a:r>
              <a:rPr lang="en-US" b="1" dirty="0" smtClean="0"/>
              <a:t>Tell</a:t>
            </a:r>
            <a:r>
              <a:rPr lang="en-US" dirty="0" smtClean="0"/>
              <a:t> them if their number was either below or above the one they guess.  If  user enters correct number, stop the looping and display “Congratulation!”. Write C++ program.</a:t>
            </a:r>
          </a:p>
          <a:p>
            <a:pPr lvl="1"/>
            <a:r>
              <a:rPr lang="en-US" sz="2600" i="1" dirty="0" smtClean="0"/>
              <a:t>File: topic_4_hw_01_while.cpp</a:t>
            </a:r>
            <a:endParaRPr lang="en-US" sz="2600" i="1" dirty="0"/>
          </a:p>
        </p:txBody>
      </p:sp>
      <p:sp>
        <p:nvSpPr>
          <p:cNvPr id="7" name="Smiley Face 6"/>
          <p:cNvSpPr/>
          <p:nvPr/>
        </p:nvSpPr>
        <p:spPr>
          <a:xfrm>
            <a:off x="304800" y="304800"/>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2– </a:t>
            </a:r>
            <a:r>
              <a:rPr lang="en-US" b="1" dirty="0" smtClean="0">
                <a:latin typeface="Courier New" pitchFamily="49" charset="0"/>
                <a:cs typeface="Courier New" pitchFamily="49" charset="0"/>
              </a:rPr>
              <a:t>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23</a:t>
            </a:fld>
            <a:endParaRPr lang="en-US"/>
          </a:p>
        </p:txBody>
      </p:sp>
      <p:sp>
        <p:nvSpPr>
          <p:cNvPr id="6" name="Content Placeholder 5"/>
          <p:cNvSpPr>
            <a:spLocks noGrp="1"/>
          </p:cNvSpPr>
          <p:nvPr>
            <p:ph sz="quarter" idx="1"/>
          </p:nvPr>
        </p:nvSpPr>
        <p:spPr/>
        <p:txBody>
          <a:bodyPr>
            <a:normAutofit lnSpcReduction="10000"/>
          </a:bodyPr>
          <a:lstStyle/>
          <a:p>
            <a:r>
              <a:rPr lang="en-US" b="1" dirty="0" smtClean="0">
                <a:solidFill>
                  <a:srgbClr val="FF0000"/>
                </a:solidFill>
              </a:rPr>
              <a:t>Homework  - Guess Number Game</a:t>
            </a:r>
          </a:p>
          <a:p>
            <a:pPr lvl="1" algn="just"/>
            <a:r>
              <a:rPr lang="en-US" dirty="0" smtClean="0"/>
              <a:t>Player will enter a </a:t>
            </a:r>
            <a:r>
              <a:rPr lang="en-US" b="1" u="sng" dirty="0" smtClean="0"/>
              <a:t>special character</a:t>
            </a:r>
            <a:r>
              <a:rPr lang="en-US" dirty="0" smtClean="0"/>
              <a:t> to </a:t>
            </a:r>
            <a:r>
              <a:rPr lang="en-US" b="1" u="sng" dirty="0" smtClean="0"/>
              <a:t>start</a:t>
            </a:r>
            <a:r>
              <a:rPr lang="en-US" dirty="0" smtClean="0"/>
              <a:t> and </a:t>
            </a:r>
            <a:r>
              <a:rPr lang="en-US" b="1" u="sng" dirty="0" smtClean="0"/>
              <a:t>continue</a:t>
            </a:r>
            <a:r>
              <a:rPr lang="en-US" dirty="0" smtClean="0"/>
              <a:t> the game. Prompt a </a:t>
            </a:r>
            <a:r>
              <a:rPr lang="en-US" b="1" u="sng" dirty="0" smtClean="0"/>
              <a:t>message</a:t>
            </a:r>
            <a:r>
              <a:rPr lang="en-US" dirty="0" smtClean="0"/>
              <a:t> to user asking to enter a guess number into the program. If guess number exactly similar to magic number, display a message “</a:t>
            </a:r>
            <a:r>
              <a:rPr lang="en-US" b="1" u="sng" dirty="0" smtClean="0"/>
              <a:t>Congrats!</a:t>
            </a:r>
            <a:r>
              <a:rPr lang="en-US" dirty="0" smtClean="0"/>
              <a:t>” and use </a:t>
            </a:r>
            <a:r>
              <a:rPr lang="en-US" b="1" dirty="0" smtClean="0">
                <a:latin typeface="Courier New" pitchFamily="49" charset="0"/>
                <a:cs typeface="Courier New" pitchFamily="49" charset="0"/>
              </a:rPr>
              <a:t>break</a:t>
            </a:r>
            <a:r>
              <a:rPr lang="en-US" dirty="0" smtClean="0"/>
              <a:t> statement to quit the iteration, else, display a message “</a:t>
            </a:r>
            <a:r>
              <a:rPr lang="en-US" b="1" u="sng" dirty="0" smtClean="0"/>
              <a:t>Wrong!</a:t>
            </a:r>
            <a:r>
              <a:rPr lang="en-US" dirty="0" smtClean="0"/>
              <a:t>” and a </a:t>
            </a:r>
            <a:r>
              <a:rPr lang="en-US" b="1" u="sng" dirty="0" smtClean="0"/>
              <a:t>question</a:t>
            </a:r>
            <a:r>
              <a:rPr lang="en-US" dirty="0" smtClean="0"/>
              <a:t> to continue the game. If player enters invalid special character, quit the iteration statement. Finally, display “Number of Attempt” value. In order to get number of attempt value, use counter every time player enters special character to start/continue the game.</a:t>
            </a:r>
          </a:p>
          <a:p>
            <a:pPr lvl="1"/>
            <a:r>
              <a:rPr lang="en-US" sz="2600" i="1" dirty="0" smtClean="0"/>
              <a:t>File: topic_4_hw_02_while.cpp</a:t>
            </a:r>
            <a:endParaRPr lang="en-US" sz="2600" i="1" dirty="0"/>
          </a:p>
        </p:txBody>
      </p:sp>
      <p:sp>
        <p:nvSpPr>
          <p:cNvPr id="7" name="Smiley Face 6"/>
          <p:cNvSpPr/>
          <p:nvPr/>
        </p:nvSpPr>
        <p:spPr>
          <a:xfrm>
            <a:off x="304800" y="304800"/>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for</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24</a:t>
            </a:fld>
            <a:endParaRPr lang="en-US"/>
          </a:p>
        </p:txBody>
      </p:sp>
      <p:sp>
        <p:nvSpPr>
          <p:cNvPr id="6" name="Content Placeholder 5"/>
          <p:cNvSpPr>
            <a:spLocks noGrp="1"/>
          </p:cNvSpPr>
          <p:nvPr>
            <p:ph sz="quarter" idx="1"/>
          </p:nvPr>
        </p:nvSpPr>
        <p:spPr/>
        <p:txBody>
          <a:bodyPr/>
          <a:lstStyle/>
          <a:p>
            <a:r>
              <a:rPr lang="en-US" dirty="0" smtClean="0"/>
              <a:t>Categorized as counter-controlled loop because it manages repetition through counting</a:t>
            </a:r>
          </a:p>
          <a:p>
            <a:r>
              <a:rPr lang="en-US" dirty="0" smtClean="0"/>
              <a:t>Syntax/structure</a:t>
            </a:r>
            <a:endParaRPr lang="en-US" dirty="0"/>
          </a:p>
        </p:txBody>
      </p:sp>
      <p:sp>
        <p:nvSpPr>
          <p:cNvPr id="7" name="TextBox 6"/>
          <p:cNvSpPr txBox="1"/>
          <p:nvPr/>
        </p:nvSpPr>
        <p:spPr>
          <a:xfrm>
            <a:off x="1066800" y="2895600"/>
            <a:ext cx="7696200" cy="3077766"/>
          </a:xfrm>
          <a:prstGeom prst="rect">
            <a:avLst/>
          </a:prstGeom>
          <a:solidFill>
            <a:schemeClr val="bg1">
              <a:lumMod val="85000"/>
            </a:schemeClr>
          </a:solidFill>
        </p:spPr>
        <p:txBody>
          <a:bodyPr wrap="square" rtlCol="0">
            <a:spAutoFit/>
          </a:bodyPr>
          <a:lstStyle/>
          <a:p>
            <a:r>
              <a:rPr lang="en-US" sz="2200" b="1" dirty="0" smtClean="0">
                <a:latin typeface="Courier New" pitchFamily="49" charset="0"/>
                <a:cs typeface="Courier New" pitchFamily="49" charset="0"/>
              </a:rPr>
              <a:t>for (initialization; condition; update LCV) </a:t>
            </a:r>
          </a:p>
          <a:p>
            <a:r>
              <a:rPr lang="en-US" sz="2200" b="1" dirty="0" smtClean="0">
                <a:latin typeface="Courier New" pitchFamily="49" charset="0"/>
                <a:cs typeface="Courier New" pitchFamily="49" charset="0"/>
              </a:rPr>
              <a:t>{   </a:t>
            </a:r>
          </a:p>
          <a:p>
            <a:pPr lvl="1"/>
            <a:endParaRPr lang="en-US" sz="2200" b="1" dirty="0" smtClean="0">
              <a:latin typeface="Courier New" pitchFamily="49" charset="0"/>
              <a:cs typeface="Courier New" pitchFamily="49" charset="0"/>
            </a:endParaRPr>
          </a:p>
          <a:p>
            <a:pPr lvl="1"/>
            <a:endParaRPr lang="en-US" sz="2200" b="1" dirty="0" smtClean="0">
              <a:latin typeface="Courier New" pitchFamily="49" charset="0"/>
              <a:cs typeface="Courier New" pitchFamily="49" charset="0"/>
            </a:endParaRPr>
          </a:p>
          <a:p>
            <a:pPr lvl="1"/>
            <a:r>
              <a:rPr lang="en-US" sz="2200" b="1" dirty="0" smtClean="0">
                <a:latin typeface="Courier New" pitchFamily="49" charset="0"/>
                <a:cs typeface="Courier New" pitchFamily="49" charset="0"/>
              </a:rPr>
              <a:t>statements; </a:t>
            </a:r>
          </a:p>
          <a:p>
            <a:pPr lvl="1"/>
            <a:endParaRPr lang="en-US" sz="2200" b="1" dirty="0" smtClean="0">
              <a:latin typeface="Courier New" pitchFamily="49" charset="0"/>
              <a:cs typeface="Courier New" pitchFamily="49" charset="0"/>
            </a:endParaRPr>
          </a:p>
          <a:p>
            <a:pPr lvl="1"/>
            <a:endParaRPr lang="en-US" sz="2200" b="1" dirty="0" smtClean="0">
              <a:latin typeface="Courier New" pitchFamily="49" charset="0"/>
              <a:cs typeface="Courier New" pitchFamily="49" charset="0"/>
            </a:endParaRPr>
          </a:p>
          <a:p>
            <a:r>
              <a:rPr lang="en-US" sz="2200" b="1" dirty="0" smtClean="0">
                <a:latin typeface="Courier New" pitchFamily="49" charset="0"/>
                <a:cs typeface="Courier New" pitchFamily="49" charset="0"/>
              </a:rPr>
              <a:t>}</a:t>
            </a:r>
          </a:p>
          <a:p>
            <a:endParaRPr lang="en-US" b="1" dirty="0"/>
          </a:p>
        </p:txBody>
      </p:sp>
      <p:sp>
        <p:nvSpPr>
          <p:cNvPr id="8" name="Oval 7"/>
          <p:cNvSpPr/>
          <p:nvPr/>
        </p:nvSpPr>
        <p:spPr>
          <a:xfrm>
            <a:off x="2743200" y="32766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a:t>
            </a:r>
            <a:endParaRPr lang="en-US" sz="3200" dirty="0"/>
          </a:p>
        </p:txBody>
      </p:sp>
      <p:sp>
        <p:nvSpPr>
          <p:cNvPr id="9" name="Oval 8"/>
          <p:cNvSpPr/>
          <p:nvPr/>
        </p:nvSpPr>
        <p:spPr>
          <a:xfrm>
            <a:off x="5181600" y="32766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B</a:t>
            </a:r>
            <a:endParaRPr lang="en-US" sz="3200" dirty="0"/>
          </a:p>
        </p:txBody>
      </p:sp>
      <p:sp>
        <p:nvSpPr>
          <p:cNvPr id="10" name="Oval 9"/>
          <p:cNvSpPr/>
          <p:nvPr/>
        </p:nvSpPr>
        <p:spPr>
          <a:xfrm>
            <a:off x="3505200" y="41910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a:t>
            </a:r>
            <a:endParaRPr lang="en-US" sz="3200" dirty="0"/>
          </a:p>
        </p:txBody>
      </p:sp>
      <p:sp>
        <p:nvSpPr>
          <p:cNvPr id="11" name="Oval 10"/>
          <p:cNvSpPr/>
          <p:nvPr/>
        </p:nvSpPr>
        <p:spPr>
          <a:xfrm>
            <a:off x="6934200" y="32766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a:t>
            </a:r>
            <a:endParaRPr lang="en-US" sz="3200" dirty="0"/>
          </a:p>
        </p:txBody>
      </p:sp>
      <p:cxnSp>
        <p:nvCxnSpPr>
          <p:cNvPr id="18" name="Straight Arrow Connector 17"/>
          <p:cNvCxnSpPr>
            <a:stCxn id="8" idx="6"/>
            <a:endCxn id="9" idx="2"/>
          </p:cNvCxnSpPr>
          <p:nvPr/>
        </p:nvCxnSpPr>
        <p:spPr>
          <a:xfrm>
            <a:off x="3276600" y="3543300"/>
            <a:ext cx="1905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0" idx="6"/>
          </p:cNvCxnSpPr>
          <p:nvPr/>
        </p:nvCxnSpPr>
        <p:spPr>
          <a:xfrm rot="10800000" flipV="1">
            <a:off x="4038600" y="3733800"/>
            <a:ext cx="1219200" cy="7239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1" idx="3"/>
          </p:cNvCxnSpPr>
          <p:nvPr/>
        </p:nvCxnSpPr>
        <p:spPr>
          <a:xfrm flipV="1">
            <a:off x="3962400" y="3731885"/>
            <a:ext cx="3049915" cy="91631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1" idx="2"/>
            <a:endCxn id="9" idx="6"/>
          </p:cNvCxnSpPr>
          <p:nvPr/>
        </p:nvCxnSpPr>
        <p:spPr>
          <a:xfrm rot="10800000">
            <a:off x="5715000" y="3543300"/>
            <a:ext cx="1219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62400" y="3200400"/>
            <a:ext cx="304800" cy="381000"/>
          </a:xfrm>
          <a:prstGeom prst="rect">
            <a:avLst/>
          </a:prstGeom>
          <a:noFill/>
        </p:spPr>
        <p:txBody>
          <a:bodyPr wrap="square" rtlCol="0">
            <a:spAutoFit/>
          </a:bodyPr>
          <a:lstStyle/>
          <a:p>
            <a:r>
              <a:rPr lang="en-US" dirty="0" smtClean="0"/>
              <a:t>1</a:t>
            </a:r>
            <a:endParaRPr lang="en-US" dirty="0"/>
          </a:p>
        </p:txBody>
      </p:sp>
      <p:sp>
        <p:nvSpPr>
          <p:cNvPr id="28" name="TextBox 27"/>
          <p:cNvSpPr txBox="1"/>
          <p:nvPr/>
        </p:nvSpPr>
        <p:spPr>
          <a:xfrm>
            <a:off x="3886200" y="3733800"/>
            <a:ext cx="1143000" cy="369332"/>
          </a:xfrm>
          <a:prstGeom prst="rect">
            <a:avLst/>
          </a:prstGeom>
          <a:noFill/>
        </p:spPr>
        <p:txBody>
          <a:bodyPr wrap="square" rtlCol="0">
            <a:spAutoFit/>
          </a:bodyPr>
          <a:lstStyle/>
          <a:p>
            <a:r>
              <a:rPr lang="en-US" dirty="0" smtClean="0"/>
              <a:t>2, TRUE</a:t>
            </a:r>
            <a:endParaRPr lang="en-US" dirty="0"/>
          </a:p>
        </p:txBody>
      </p:sp>
      <p:sp>
        <p:nvSpPr>
          <p:cNvPr id="29" name="TextBox 28"/>
          <p:cNvSpPr txBox="1"/>
          <p:nvPr/>
        </p:nvSpPr>
        <p:spPr>
          <a:xfrm>
            <a:off x="5486400" y="3810000"/>
            <a:ext cx="304800" cy="381000"/>
          </a:xfrm>
          <a:prstGeom prst="rect">
            <a:avLst/>
          </a:prstGeom>
          <a:noFill/>
        </p:spPr>
        <p:txBody>
          <a:bodyPr wrap="square" rtlCol="0">
            <a:spAutoFit/>
          </a:bodyPr>
          <a:lstStyle/>
          <a:p>
            <a:r>
              <a:rPr lang="en-US" dirty="0" smtClean="0"/>
              <a:t>3</a:t>
            </a:r>
            <a:endParaRPr lang="en-US" dirty="0"/>
          </a:p>
        </p:txBody>
      </p:sp>
      <p:sp>
        <p:nvSpPr>
          <p:cNvPr id="30" name="TextBox 29"/>
          <p:cNvSpPr txBox="1"/>
          <p:nvPr/>
        </p:nvSpPr>
        <p:spPr>
          <a:xfrm>
            <a:off x="6172200" y="3200400"/>
            <a:ext cx="304800" cy="381000"/>
          </a:xfrm>
          <a:prstGeom prst="rect">
            <a:avLst/>
          </a:prstGeom>
          <a:noFill/>
        </p:spPr>
        <p:txBody>
          <a:bodyPr wrap="square" rtlCol="0">
            <a:spAutoFit/>
          </a:bodyPr>
          <a:lstStyle/>
          <a:p>
            <a:r>
              <a:rPr lang="en-US" dirty="0" smtClean="0"/>
              <a:t>4</a:t>
            </a:r>
            <a:endParaRPr lang="en-US" dirty="0"/>
          </a:p>
        </p:txBody>
      </p:sp>
      <p:cxnSp>
        <p:nvCxnSpPr>
          <p:cNvPr id="32" name="Straight Arrow Connector 31"/>
          <p:cNvCxnSpPr/>
          <p:nvPr/>
        </p:nvCxnSpPr>
        <p:spPr>
          <a:xfrm rot="5400000">
            <a:off x="4495800" y="4724400"/>
            <a:ext cx="1828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410200" y="4495800"/>
            <a:ext cx="1143000" cy="369332"/>
          </a:xfrm>
          <a:prstGeom prst="rect">
            <a:avLst/>
          </a:prstGeom>
          <a:noFill/>
        </p:spPr>
        <p:txBody>
          <a:bodyPr wrap="square" rtlCol="0">
            <a:spAutoFit/>
          </a:bodyPr>
          <a:lstStyle/>
          <a:p>
            <a:r>
              <a:rPr lang="en-US" dirty="0" smtClean="0"/>
              <a:t>FALSE</a:t>
            </a:r>
            <a:endParaRPr lang="en-US" dirty="0"/>
          </a:p>
        </p:txBody>
      </p:sp>
      <p:sp>
        <p:nvSpPr>
          <p:cNvPr id="34" name="Snip Diagonal Corner Rectangle 33"/>
          <p:cNvSpPr/>
          <p:nvPr/>
        </p:nvSpPr>
        <p:spPr>
          <a:xfrm>
            <a:off x="5638800" y="5334000"/>
            <a:ext cx="2057400" cy="9144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Quit looping &amp; continue the rest of the program</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for</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25</a:t>
            </a:fld>
            <a:endParaRPr lang="en-US"/>
          </a:p>
        </p:txBody>
      </p:sp>
      <p:sp>
        <p:nvSpPr>
          <p:cNvPr id="6" name="Content Placeholder 5"/>
          <p:cNvSpPr>
            <a:spLocks noGrp="1"/>
          </p:cNvSpPr>
          <p:nvPr>
            <p:ph sz="quarter" idx="1"/>
          </p:nvPr>
        </p:nvSpPr>
        <p:spPr/>
        <p:txBody>
          <a:bodyPr/>
          <a:lstStyle/>
          <a:p>
            <a:r>
              <a:rPr lang="en-US" dirty="0" smtClean="0"/>
              <a:t>How it works?</a:t>
            </a:r>
          </a:p>
          <a:p>
            <a:pPr marL="777240" lvl="1" indent="-457200">
              <a:buFont typeface="+mj-lt"/>
              <a:buAutoNum type="alphaUcPeriod"/>
            </a:pPr>
            <a:r>
              <a:rPr lang="en-US" dirty="0" smtClean="0"/>
              <a:t>The variable(s) is initialized</a:t>
            </a:r>
          </a:p>
          <a:p>
            <a:pPr marL="777240" lvl="1" indent="-457200">
              <a:buFont typeface="+mj-lt"/>
              <a:buAutoNum type="alphaUcPeriod"/>
            </a:pPr>
            <a:r>
              <a:rPr lang="en-US" dirty="0" smtClean="0"/>
              <a:t>The condition is checked. If true, execute statements, else terminate for loop</a:t>
            </a:r>
          </a:p>
          <a:p>
            <a:pPr marL="777240" lvl="1" indent="-457200">
              <a:buFont typeface="+mj-lt"/>
              <a:buAutoNum type="alphaUcPeriod"/>
            </a:pPr>
            <a:r>
              <a:rPr lang="en-US" dirty="0" smtClean="0"/>
              <a:t>Execute statements within for loop</a:t>
            </a:r>
          </a:p>
          <a:p>
            <a:pPr marL="777240" lvl="1" indent="-457200">
              <a:buFont typeface="+mj-lt"/>
              <a:buAutoNum type="alphaUcPeriod"/>
            </a:pPr>
            <a:r>
              <a:rPr lang="en-US" dirty="0" smtClean="0"/>
              <a:t>Update variables and return to step B</a:t>
            </a:r>
          </a:p>
          <a:p>
            <a:pPr lvl="1"/>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for</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26</a:t>
            </a:fld>
            <a:endParaRPr lang="en-US"/>
          </a:p>
        </p:txBody>
      </p:sp>
      <p:sp>
        <p:nvSpPr>
          <p:cNvPr id="6" name="Content Placeholder 5"/>
          <p:cNvSpPr>
            <a:spLocks noGrp="1"/>
          </p:cNvSpPr>
          <p:nvPr>
            <p:ph sz="quarter" idx="1"/>
          </p:nvPr>
        </p:nvSpPr>
        <p:spPr/>
        <p:txBody>
          <a:bodyPr/>
          <a:lstStyle/>
          <a:p>
            <a:r>
              <a:rPr lang="en-US" dirty="0" smtClean="0"/>
              <a:t>Flowchart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667000" y="1524000"/>
            <a:ext cx="5276850" cy="4505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for</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dirty="0"/>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27</a:t>
            </a:fld>
            <a:endParaRPr lang="en-US"/>
          </a:p>
        </p:txBody>
      </p:sp>
      <p:sp>
        <p:nvSpPr>
          <p:cNvPr id="6" name="Content Placeholder 5"/>
          <p:cNvSpPr>
            <a:spLocks noGrp="1"/>
          </p:cNvSpPr>
          <p:nvPr>
            <p:ph sz="quarter" idx="1"/>
          </p:nvPr>
        </p:nvSpPr>
        <p:spPr/>
        <p:txBody>
          <a:bodyPr/>
          <a:lstStyle/>
          <a:p>
            <a:r>
              <a:rPr lang="en-US" dirty="0" smtClean="0"/>
              <a:t>C++ code segment</a:t>
            </a:r>
            <a:endParaRPr lang="en-US" dirty="0"/>
          </a:p>
        </p:txBody>
      </p:sp>
      <p:sp>
        <p:nvSpPr>
          <p:cNvPr id="7" name="TextBox 6"/>
          <p:cNvSpPr txBox="1"/>
          <p:nvPr/>
        </p:nvSpPr>
        <p:spPr>
          <a:xfrm>
            <a:off x="1066800" y="2057400"/>
            <a:ext cx="7315200" cy="3139321"/>
          </a:xfrm>
          <a:prstGeom prst="rect">
            <a:avLst/>
          </a:prstGeom>
          <a:solidFill>
            <a:schemeClr val="bg1">
              <a:lumMod val="85000"/>
            </a:schemeClr>
          </a:solidFill>
        </p:spPr>
        <p:txBody>
          <a:bodyPr wrap="square" rtlCol="0">
            <a:spAutoFit/>
          </a:bodyPr>
          <a:lstStyle/>
          <a:p>
            <a:r>
              <a:rPr lang="en-US" sz="2200" b="1" dirty="0" smtClean="0">
                <a:latin typeface="Courier New" pitchFamily="49" charset="0"/>
                <a:cs typeface="Courier New" pitchFamily="49" charset="0"/>
              </a:rPr>
              <a:t>/* </a:t>
            </a:r>
            <a:r>
              <a:rPr lang="en-US" sz="2200" b="1" i="1" dirty="0" smtClean="0">
                <a:latin typeface="Courier New" pitchFamily="49" charset="0"/>
                <a:cs typeface="Courier New" pitchFamily="49" charset="0"/>
              </a:rPr>
              <a:t>file: topic_4_for_00.cpp </a:t>
            </a:r>
            <a:r>
              <a:rPr lang="en-US" sz="2200" b="1" dirty="0" smtClean="0">
                <a:latin typeface="Courier New" pitchFamily="49" charset="0"/>
                <a:cs typeface="Courier New" pitchFamily="49" charset="0"/>
              </a:rPr>
              <a:t>*/</a:t>
            </a:r>
          </a:p>
          <a:p>
            <a:endParaRPr lang="en-US" sz="2200" b="1" dirty="0" smtClean="0">
              <a:latin typeface="Courier New" pitchFamily="49" charset="0"/>
              <a:cs typeface="Courier New" pitchFamily="49" charset="0"/>
            </a:endParaRPr>
          </a:p>
          <a:p>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count;</a:t>
            </a:r>
          </a:p>
          <a:p>
            <a:r>
              <a:rPr lang="en-US" sz="2200" b="1" dirty="0" smtClean="0">
                <a:latin typeface="Courier New" pitchFamily="49" charset="0"/>
                <a:cs typeface="Courier New" pitchFamily="49" charset="0"/>
              </a:rPr>
              <a:t>for (count = 0 ; count &lt; 10 ; count++)</a:t>
            </a:r>
          </a:p>
          <a:p>
            <a:r>
              <a:rPr lang="en-US" sz="2200" b="1" dirty="0" smtClean="0">
                <a:latin typeface="Courier New" pitchFamily="49" charset="0"/>
                <a:cs typeface="Courier New" pitchFamily="49" charset="0"/>
              </a:rPr>
              <a:t>{</a:t>
            </a:r>
          </a:p>
          <a:p>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&lt;&lt; "continue looping " ;</a:t>
            </a:r>
          </a:p>
          <a:p>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&lt;&lt; count &lt;&lt; "\n" ;</a:t>
            </a:r>
          </a:p>
          <a:p>
            <a:r>
              <a:rPr lang="en-US" sz="2200" b="1" dirty="0" smtClean="0">
                <a:latin typeface="Courier New" pitchFamily="49" charset="0"/>
                <a:cs typeface="Courier New" pitchFamily="49" charset="0"/>
              </a:rPr>
              <a:t>}</a:t>
            </a:r>
          </a:p>
          <a:p>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"stop looping at count " &lt;&lt; count;</a:t>
            </a:r>
            <a:endParaRPr lang="en-US" sz="2200" b="1" dirty="0">
              <a:latin typeface="Courier New" pitchFamily="49" charset="0"/>
              <a:cs typeface="Courier New" pitchFamily="49" charset="0"/>
            </a:endParaRPr>
          </a:p>
        </p:txBody>
      </p:sp>
      <p:sp>
        <p:nvSpPr>
          <p:cNvPr id="8" name="Snip Diagonal Corner Rectangle 7"/>
          <p:cNvSpPr/>
          <p:nvPr/>
        </p:nvSpPr>
        <p:spPr>
          <a:xfrm>
            <a:off x="3886200" y="838200"/>
            <a:ext cx="2286000" cy="9906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Initialization of LCV </a:t>
            </a:r>
            <a:endParaRPr lang="en-US" sz="2400" b="1" dirty="0"/>
          </a:p>
        </p:txBody>
      </p:sp>
      <p:sp>
        <p:nvSpPr>
          <p:cNvPr id="9" name="Snip Diagonal Corner Rectangle 8"/>
          <p:cNvSpPr/>
          <p:nvPr/>
        </p:nvSpPr>
        <p:spPr>
          <a:xfrm>
            <a:off x="6477000" y="1676400"/>
            <a:ext cx="2286000" cy="9906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Evaluation of LCV in loop condition</a:t>
            </a:r>
            <a:endParaRPr lang="en-US" sz="2400" b="1" dirty="0"/>
          </a:p>
        </p:txBody>
      </p:sp>
      <p:sp>
        <p:nvSpPr>
          <p:cNvPr id="10" name="Snip Diagonal Corner Rectangle 9"/>
          <p:cNvSpPr/>
          <p:nvPr/>
        </p:nvSpPr>
        <p:spPr>
          <a:xfrm>
            <a:off x="4953000" y="5257800"/>
            <a:ext cx="2286000" cy="9906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Update LCV </a:t>
            </a:r>
            <a:endParaRPr lang="en-US" sz="2400" b="1" dirty="0"/>
          </a:p>
        </p:txBody>
      </p:sp>
      <p:sp>
        <p:nvSpPr>
          <p:cNvPr id="11" name="Snip Diagonal Corner Rectangle 10"/>
          <p:cNvSpPr/>
          <p:nvPr/>
        </p:nvSpPr>
        <p:spPr>
          <a:xfrm>
            <a:off x="1066800" y="5257800"/>
            <a:ext cx="2286000" cy="9906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Loop body</a:t>
            </a:r>
            <a:endParaRPr lang="en-US" sz="2400" b="1" dirty="0"/>
          </a:p>
        </p:txBody>
      </p:sp>
      <p:cxnSp>
        <p:nvCxnSpPr>
          <p:cNvPr id="13" name="Straight Arrow Connector 12"/>
          <p:cNvCxnSpPr/>
          <p:nvPr/>
        </p:nvCxnSpPr>
        <p:spPr>
          <a:xfrm rot="10800000" flipV="1">
            <a:off x="2971800" y="1752600"/>
            <a:ext cx="2133600" cy="13716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2"/>
          </p:cNvCxnSpPr>
          <p:nvPr/>
        </p:nvCxnSpPr>
        <p:spPr>
          <a:xfrm rot="10800000" flipV="1">
            <a:off x="5181600" y="2171700"/>
            <a:ext cx="1295400" cy="8763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p:nvPr/>
        </p:nvCxnSpPr>
        <p:spPr>
          <a:xfrm rot="16200000" flipV="1">
            <a:off x="6515100" y="3924300"/>
            <a:ext cx="2286000" cy="144780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a:off x="838200" y="3505200"/>
            <a:ext cx="228600" cy="12954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hape 21"/>
          <p:cNvCxnSpPr>
            <a:stCxn id="11" idx="2"/>
            <a:endCxn id="20" idx="1"/>
          </p:cNvCxnSpPr>
          <p:nvPr/>
        </p:nvCxnSpPr>
        <p:spPr>
          <a:xfrm rot="10800000">
            <a:off x="838200" y="4152900"/>
            <a:ext cx="228600" cy="1600200"/>
          </a:xfrm>
          <a:prstGeom prst="bentConnector3">
            <a:avLst>
              <a:gd name="adj1" fmla="val 20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239000" y="5791200"/>
            <a:ext cx="1143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 </a:t>
            </a:r>
            <a:r>
              <a:rPr lang="en-US" b="1" dirty="0" smtClean="0">
                <a:latin typeface="Courier New" pitchFamily="49" charset="0"/>
                <a:cs typeface="Courier New" pitchFamily="49" charset="0"/>
              </a:rPr>
              <a:t>for</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28</a:t>
            </a:fld>
            <a:endParaRPr lang="en-US"/>
          </a:p>
        </p:txBody>
      </p:sp>
      <p:sp>
        <p:nvSpPr>
          <p:cNvPr id="6" name="Content Placeholder 5"/>
          <p:cNvSpPr>
            <a:spLocks noGrp="1"/>
          </p:cNvSpPr>
          <p:nvPr>
            <p:ph sz="quarter" idx="1"/>
          </p:nvPr>
        </p:nvSpPr>
        <p:spPr/>
        <p:txBody>
          <a:bodyPr/>
          <a:lstStyle/>
          <a:p>
            <a:endParaRPr lang="en-US"/>
          </a:p>
        </p:txBody>
      </p:sp>
      <p:sp>
        <p:nvSpPr>
          <p:cNvPr id="7" name="TextBox 6"/>
          <p:cNvSpPr txBox="1"/>
          <p:nvPr/>
        </p:nvSpPr>
        <p:spPr>
          <a:xfrm>
            <a:off x="914400" y="1447800"/>
            <a:ext cx="7772400" cy="3631763"/>
          </a:xfrm>
          <a:prstGeom prst="rect">
            <a:avLst/>
          </a:prstGeom>
          <a:solidFill>
            <a:schemeClr val="bg1">
              <a:lumMod val="85000"/>
            </a:schemeClr>
          </a:solidFill>
        </p:spPr>
        <p:txBody>
          <a:bodyPr wrap="square" rtlCol="0">
            <a:spAutoFit/>
          </a:bodyPr>
          <a:lstStyle/>
          <a:p>
            <a:r>
              <a:rPr lang="en-US" sz="2300" b="1" i="1" dirty="0" smtClean="0">
                <a:latin typeface="Courier New" pitchFamily="49" charset="0"/>
                <a:cs typeface="Courier New" pitchFamily="49" charset="0"/>
              </a:rPr>
              <a:t>/* file: topic_4_exe_01_for.cpp </a:t>
            </a:r>
            <a:r>
              <a:rPr lang="en-US" sz="2300" b="1" dirty="0" smtClean="0">
                <a:latin typeface="Courier New" pitchFamily="49" charset="0"/>
                <a:cs typeface="Courier New" pitchFamily="49" charset="0"/>
              </a:rPr>
              <a:t>*/</a:t>
            </a:r>
          </a:p>
          <a:p>
            <a:endParaRPr lang="en-US" sz="2300" b="1" dirty="0" smtClean="0">
              <a:latin typeface="Courier New" pitchFamily="49" charset="0"/>
              <a:cs typeface="Courier New" pitchFamily="49" charset="0"/>
            </a:endParaRPr>
          </a:p>
          <a:p>
            <a:r>
              <a:rPr lang="en-US" sz="2300" b="1" dirty="0" err="1" smtClean="0">
                <a:latin typeface="Courier New" pitchFamily="49" charset="0"/>
                <a:cs typeface="Courier New" pitchFamily="49" charset="0"/>
              </a:rPr>
              <a:t>int</a:t>
            </a:r>
            <a:r>
              <a:rPr lang="en-US" sz="2300" b="1" dirty="0" smtClean="0">
                <a:latin typeface="Courier New" pitchFamily="49" charset="0"/>
                <a:cs typeface="Courier New" pitchFamily="49" charset="0"/>
              </a:rPr>
              <a:t> sum = 0, num;</a:t>
            </a:r>
          </a:p>
          <a:p>
            <a:r>
              <a:rPr lang="en-US" sz="2300" b="1" dirty="0" smtClean="0">
                <a:latin typeface="Courier New" pitchFamily="49" charset="0"/>
                <a:cs typeface="Courier New" pitchFamily="49" charset="0"/>
              </a:rPr>
              <a:t>for( </a:t>
            </a:r>
            <a:r>
              <a:rPr lang="en-US" sz="2300" b="1" dirty="0" err="1" smtClean="0">
                <a:latin typeface="Courier New" pitchFamily="49" charset="0"/>
                <a:cs typeface="Courier New" pitchFamily="49" charset="0"/>
              </a:rPr>
              <a:t>int</a:t>
            </a:r>
            <a:r>
              <a:rPr lang="en-US" sz="2300" b="1" dirty="0" smtClean="0">
                <a:latin typeface="Courier New" pitchFamily="49" charset="0"/>
                <a:cs typeface="Courier New" pitchFamily="49" charset="0"/>
              </a:rPr>
              <a:t> count = 0 ; count &lt; 5 ; count++ )</a:t>
            </a:r>
          </a:p>
          <a:p>
            <a:r>
              <a:rPr lang="en-US" sz="2300" b="1" dirty="0" smtClean="0">
                <a:latin typeface="Courier New" pitchFamily="49" charset="0"/>
                <a:cs typeface="Courier New" pitchFamily="49" charset="0"/>
              </a:rPr>
              <a:t>{</a:t>
            </a:r>
          </a:p>
          <a:p>
            <a:pPr lvl="1"/>
            <a:r>
              <a:rPr lang="en-US" sz="2300" b="1" dirty="0" err="1" smtClean="0">
                <a:latin typeface="Courier New" pitchFamily="49" charset="0"/>
                <a:cs typeface="Courier New" pitchFamily="49" charset="0"/>
              </a:rPr>
              <a:t>cout</a:t>
            </a:r>
            <a:r>
              <a:rPr lang="en-US" sz="2300" b="1" dirty="0" smtClean="0">
                <a:latin typeface="Courier New" pitchFamily="49" charset="0"/>
                <a:cs typeface="Courier New" pitchFamily="49" charset="0"/>
              </a:rPr>
              <a:t> &lt;&lt; "\</a:t>
            </a:r>
            <a:r>
              <a:rPr lang="en-US" sz="2300" b="1" dirty="0" err="1" smtClean="0">
                <a:latin typeface="Courier New" pitchFamily="49" charset="0"/>
                <a:cs typeface="Courier New" pitchFamily="49" charset="0"/>
              </a:rPr>
              <a:t>nEnter</a:t>
            </a:r>
            <a:r>
              <a:rPr lang="en-US" sz="2300" b="1" dirty="0" smtClean="0">
                <a:latin typeface="Courier New" pitchFamily="49" charset="0"/>
                <a:cs typeface="Courier New" pitchFamily="49" charset="0"/>
              </a:rPr>
              <a:t> a number : ";</a:t>
            </a:r>
          </a:p>
          <a:p>
            <a:pPr lvl="1"/>
            <a:r>
              <a:rPr lang="en-US" sz="2300" b="1" dirty="0" err="1" smtClean="0">
                <a:latin typeface="Courier New" pitchFamily="49" charset="0"/>
                <a:cs typeface="Courier New" pitchFamily="49" charset="0"/>
              </a:rPr>
              <a:t>cin</a:t>
            </a:r>
            <a:r>
              <a:rPr lang="en-US" sz="2300" b="1" dirty="0" smtClean="0">
                <a:latin typeface="Courier New" pitchFamily="49" charset="0"/>
                <a:cs typeface="Courier New" pitchFamily="49" charset="0"/>
              </a:rPr>
              <a:t> &gt;&gt; num;</a:t>
            </a:r>
          </a:p>
          <a:p>
            <a:pPr lvl="1"/>
            <a:r>
              <a:rPr lang="en-US" sz="2300" b="1" dirty="0" smtClean="0">
                <a:latin typeface="Courier New" pitchFamily="49" charset="0"/>
                <a:cs typeface="Courier New" pitchFamily="49" charset="0"/>
              </a:rPr>
              <a:t>sum = sum + num;</a:t>
            </a:r>
          </a:p>
          <a:p>
            <a:r>
              <a:rPr lang="en-US" sz="2300" b="1" dirty="0" smtClean="0">
                <a:latin typeface="Courier New" pitchFamily="49" charset="0"/>
                <a:cs typeface="Courier New" pitchFamily="49" charset="0"/>
              </a:rPr>
              <a:t>}</a:t>
            </a:r>
          </a:p>
          <a:p>
            <a:r>
              <a:rPr lang="en-US" sz="2300" b="1" dirty="0" err="1" smtClean="0">
                <a:latin typeface="Courier New" pitchFamily="49" charset="0"/>
                <a:cs typeface="Courier New" pitchFamily="49" charset="0"/>
              </a:rPr>
              <a:t>cout</a:t>
            </a:r>
            <a:r>
              <a:rPr lang="en-US" sz="2300" b="1" dirty="0" smtClean="0">
                <a:latin typeface="Courier New" pitchFamily="49" charset="0"/>
                <a:cs typeface="Courier New" pitchFamily="49" charset="0"/>
              </a:rPr>
              <a:t> &lt;&lt; "\</a:t>
            </a:r>
            <a:r>
              <a:rPr lang="en-US" sz="2300" b="1" dirty="0" err="1" smtClean="0">
                <a:latin typeface="Courier New" pitchFamily="49" charset="0"/>
                <a:cs typeface="Courier New" pitchFamily="49" charset="0"/>
              </a:rPr>
              <a:t>nTotal</a:t>
            </a:r>
            <a:r>
              <a:rPr lang="en-US" sz="2300" b="1" dirty="0" smtClean="0">
                <a:latin typeface="Courier New" pitchFamily="49" charset="0"/>
                <a:cs typeface="Courier New" pitchFamily="49" charset="0"/>
              </a:rPr>
              <a:t> sum : " &lt;&lt; sum;</a:t>
            </a:r>
            <a:endParaRPr lang="en-US" sz="2300" b="1" dirty="0">
              <a:latin typeface="Courier New" pitchFamily="49" charset="0"/>
              <a:cs typeface="Courier New" pitchFamily="49" charset="0"/>
            </a:endParaRPr>
          </a:p>
        </p:txBody>
      </p:sp>
      <p:sp>
        <p:nvSpPr>
          <p:cNvPr id="8" name="Snip Diagonal Corner Rectangle 7"/>
          <p:cNvSpPr/>
          <p:nvPr/>
        </p:nvSpPr>
        <p:spPr>
          <a:xfrm>
            <a:off x="3200400" y="5105400"/>
            <a:ext cx="3429000" cy="14478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Try it out at Borland C++</a:t>
            </a: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 </a:t>
            </a:r>
            <a:r>
              <a:rPr lang="en-US" b="1" dirty="0" smtClean="0">
                <a:latin typeface="Courier New" pitchFamily="49" charset="0"/>
                <a:cs typeface="Courier New" pitchFamily="49" charset="0"/>
              </a:rPr>
              <a:t>for</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29</a:t>
            </a:fld>
            <a:endParaRPr lang="en-US"/>
          </a:p>
        </p:txBody>
      </p:sp>
      <p:sp>
        <p:nvSpPr>
          <p:cNvPr id="6" name="Content Placeholder 5"/>
          <p:cNvSpPr>
            <a:spLocks noGrp="1"/>
          </p:cNvSpPr>
          <p:nvPr>
            <p:ph sz="quarter" idx="1"/>
          </p:nvPr>
        </p:nvSpPr>
        <p:spPr/>
        <p:txBody>
          <a:bodyPr/>
          <a:lstStyle/>
          <a:p>
            <a:endParaRPr lang="en-US"/>
          </a:p>
        </p:txBody>
      </p:sp>
      <p:sp>
        <p:nvSpPr>
          <p:cNvPr id="7" name="TextBox 6"/>
          <p:cNvSpPr txBox="1"/>
          <p:nvPr/>
        </p:nvSpPr>
        <p:spPr>
          <a:xfrm>
            <a:off x="914400" y="1447800"/>
            <a:ext cx="7772400" cy="3985706"/>
          </a:xfrm>
          <a:prstGeom prst="rect">
            <a:avLst/>
          </a:prstGeom>
          <a:solidFill>
            <a:schemeClr val="bg1">
              <a:lumMod val="85000"/>
            </a:schemeClr>
          </a:solidFill>
        </p:spPr>
        <p:txBody>
          <a:bodyPr wrap="square" rtlCol="0">
            <a:spAutoFit/>
          </a:bodyPr>
          <a:lstStyle/>
          <a:p>
            <a:r>
              <a:rPr lang="en-US" sz="2300" b="1" i="1" dirty="0" smtClean="0">
                <a:latin typeface="Courier New" pitchFamily="49" charset="0"/>
                <a:cs typeface="Courier New" pitchFamily="49" charset="0"/>
              </a:rPr>
              <a:t>/* file: topic_4_exe_02_for.cpp </a:t>
            </a:r>
            <a:r>
              <a:rPr lang="en-US" sz="2300" b="1" dirty="0" smtClean="0">
                <a:latin typeface="Courier New" pitchFamily="49" charset="0"/>
                <a:cs typeface="Courier New" pitchFamily="49" charset="0"/>
              </a:rPr>
              <a:t>*/</a:t>
            </a:r>
          </a:p>
          <a:p>
            <a:endParaRPr lang="en-US" sz="2300" b="1" dirty="0" smtClean="0">
              <a:latin typeface="Courier New" pitchFamily="49" charset="0"/>
              <a:cs typeface="Courier New" pitchFamily="49" charset="0"/>
            </a:endParaRPr>
          </a:p>
          <a:p>
            <a:r>
              <a:rPr lang="en-US" sz="2300" b="1" dirty="0" err="1" smtClean="0">
                <a:latin typeface="Courier New" pitchFamily="49" charset="0"/>
                <a:cs typeface="Courier New" pitchFamily="49" charset="0"/>
              </a:rPr>
              <a:t>int</a:t>
            </a:r>
            <a:r>
              <a:rPr lang="en-US" sz="2300" b="1" dirty="0" smtClean="0">
                <a:latin typeface="Courier New" pitchFamily="49" charset="0"/>
                <a:cs typeface="Courier New" pitchFamily="49" charset="0"/>
              </a:rPr>
              <a:t> x;</a:t>
            </a:r>
          </a:p>
          <a:p>
            <a:r>
              <a:rPr lang="en-US" sz="2300" b="1" dirty="0" err="1" smtClean="0">
                <a:latin typeface="Courier New" pitchFamily="49" charset="0"/>
                <a:cs typeface="Courier New" pitchFamily="49" charset="0"/>
              </a:rPr>
              <a:t>cout</a:t>
            </a:r>
            <a:r>
              <a:rPr lang="en-US" sz="2300" b="1" dirty="0" smtClean="0">
                <a:latin typeface="Courier New" pitchFamily="49" charset="0"/>
                <a:cs typeface="Courier New" pitchFamily="49" charset="0"/>
              </a:rPr>
              <a:t> &lt;&lt; "The output is...\n\n";</a:t>
            </a:r>
          </a:p>
          <a:p>
            <a:r>
              <a:rPr lang="en-US" sz="2300" b="1" dirty="0" smtClean="0">
                <a:latin typeface="Courier New" pitchFamily="49" charset="0"/>
                <a:cs typeface="Courier New" pitchFamily="49" charset="0"/>
              </a:rPr>
              <a:t>for ( x = 0; x &lt; 10; x++ )</a:t>
            </a:r>
          </a:p>
          <a:p>
            <a:r>
              <a:rPr lang="en-US" sz="2300" b="1" dirty="0" smtClean="0">
                <a:latin typeface="Courier New" pitchFamily="49" charset="0"/>
                <a:cs typeface="Courier New" pitchFamily="49" charset="0"/>
              </a:rPr>
              <a:t>{</a:t>
            </a:r>
          </a:p>
          <a:p>
            <a:pPr lvl="1"/>
            <a:r>
              <a:rPr lang="en-US" sz="2300" b="1" dirty="0" smtClean="0">
                <a:latin typeface="Courier New" pitchFamily="49" charset="0"/>
                <a:cs typeface="Courier New" pitchFamily="49" charset="0"/>
              </a:rPr>
              <a:t>if( x % 2 == 0)</a:t>
            </a:r>
          </a:p>
          <a:p>
            <a:pPr lvl="2"/>
            <a:r>
              <a:rPr lang="en-US" sz="2300" b="1" dirty="0" err="1" smtClean="0">
                <a:latin typeface="Courier New" pitchFamily="49" charset="0"/>
                <a:cs typeface="Courier New" pitchFamily="49" charset="0"/>
              </a:rPr>
              <a:t>cout</a:t>
            </a:r>
            <a:r>
              <a:rPr lang="en-US" sz="2300" b="1" dirty="0" smtClean="0">
                <a:latin typeface="Courier New" pitchFamily="49" charset="0"/>
                <a:cs typeface="Courier New" pitchFamily="49" charset="0"/>
              </a:rPr>
              <a:t> &lt;&lt; "\t *";</a:t>
            </a:r>
          </a:p>
          <a:p>
            <a:pPr lvl="1"/>
            <a:r>
              <a:rPr lang="en-US" sz="2300" b="1" dirty="0" smtClean="0">
                <a:latin typeface="Courier New" pitchFamily="49" charset="0"/>
                <a:cs typeface="Courier New" pitchFamily="49" charset="0"/>
              </a:rPr>
              <a:t>else</a:t>
            </a:r>
          </a:p>
          <a:p>
            <a:pPr lvl="2"/>
            <a:r>
              <a:rPr lang="en-US" sz="2300" b="1" dirty="0" err="1" smtClean="0">
                <a:latin typeface="Courier New" pitchFamily="49" charset="0"/>
                <a:cs typeface="Courier New" pitchFamily="49" charset="0"/>
              </a:rPr>
              <a:t>cout</a:t>
            </a:r>
            <a:r>
              <a:rPr lang="en-US" sz="2300" b="1" dirty="0" smtClean="0">
                <a:latin typeface="Courier New" pitchFamily="49" charset="0"/>
                <a:cs typeface="Courier New" pitchFamily="49" charset="0"/>
              </a:rPr>
              <a:t> &lt;&lt; "\n";</a:t>
            </a:r>
          </a:p>
          <a:p>
            <a:r>
              <a:rPr lang="en-US" sz="2300" b="1" dirty="0" smtClean="0">
                <a:latin typeface="Courier New" pitchFamily="49" charset="0"/>
                <a:cs typeface="Courier New" pitchFamily="49" charset="0"/>
              </a:rPr>
              <a:t>}</a:t>
            </a:r>
            <a:endParaRPr lang="en-US" sz="23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lstStyle/>
          <a:p>
            <a:r>
              <a:rPr lang="en-US" dirty="0" smtClean="0"/>
              <a:t>Repeat sequence of instruction many times (as long as condition is  True)</a:t>
            </a:r>
          </a:p>
          <a:p>
            <a:r>
              <a:rPr lang="en-US" dirty="0" smtClean="0"/>
              <a:t>Repetition = iteration = loop </a:t>
            </a:r>
          </a:p>
          <a:p>
            <a:pPr lvl="1"/>
            <a:r>
              <a:rPr lang="en-US" dirty="0" smtClean="0"/>
              <a:t>Similar function, different names</a:t>
            </a:r>
          </a:p>
          <a:p>
            <a:r>
              <a:rPr lang="en-US" dirty="0" smtClean="0"/>
              <a:t>Example</a:t>
            </a:r>
          </a:p>
          <a:p>
            <a:pPr lvl="1"/>
            <a:r>
              <a:rPr lang="en-US" dirty="0" smtClean="0"/>
              <a:t>You have to create a simple program that will receive 5 integer inputs from user. Sum those 5 inputs and calculate the average.</a:t>
            </a:r>
          </a:p>
          <a:p>
            <a:pPr lvl="1"/>
            <a:r>
              <a:rPr lang="en-US" dirty="0" smtClean="0"/>
              <a:t>Check out the C++ code with and without </a:t>
            </a:r>
            <a:r>
              <a:rPr lang="en-US" b="1" dirty="0" smtClean="0"/>
              <a:t>looping</a:t>
            </a:r>
          </a:p>
        </p:txBody>
      </p:sp>
      <p:sp>
        <p:nvSpPr>
          <p:cNvPr id="4" name="Date Placeholder 3"/>
          <p:cNvSpPr>
            <a:spLocks noGrp="1"/>
          </p:cNvSpPr>
          <p:nvPr>
            <p:ph type="dt" sz="half" idx="10"/>
          </p:nvPr>
        </p:nvSpPr>
        <p:spPr/>
        <p:txBody>
          <a:bodyPr/>
          <a:lstStyle/>
          <a:p>
            <a:fld id="{BD401C34-337F-4C19-9015-8F5298E8D5AD}" type="datetime1">
              <a:rPr lang="en-US" smtClean="0"/>
              <a:pPr/>
              <a:t>8/20/2014</a:t>
            </a:fld>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EA | CSC128 | TOPIC04</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 </a:t>
            </a:r>
            <a:r>
              <a:rPr lang="en-US" b="1" dirty="0" smtClean="0">
                <a:latin typeface="Courier New" pitchFamily="49" charset="0"/>
                <a:cs typeface="Courier New" pitchFamily="49" charset="0"/>
              </a:rPr>
              <a:t>for</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30</a:t>
            </a:fld>
            <a:endParaRPr lang="en-US"/>
          </a:p>
        </p:txBody>
      </p:sp>
      <p:sp>
        <p:nvSpPr>
          <p:cNvPr id="6" name="Content Placeholder 5"/>
          <p:cNvSpPr>
            <a:spLocks noGrp="1"/>
          </p:cNvSpPr>
          <p:nvPr>
            <p:ph sz="quarter" idx="1"/>
          </p:nvPr>
        </p:nvSpPr>
        <p:spPr/>
        <p:txBody>
          <a:bodyPr/>
          <a:lstStyle/>
          <a:p>
            <a:endParaRPr lang="en-US"/>
          </a:p>
        </p:txBody>
      </p:sp>
      <p:sp>
        <p:nvSpPr>
          <p:cNvPr id="7" name="TextBox 6"/>
          <p:cNvSpPr txBox="1"/>
          <p:nvPr/>
        </p:nvSpPr>
        <p:spPr>
          <a:xfrm>
            <a:off x="914400" y="1447800"/>
            <a:ext cx="7772400" cy="4339650"/>
          </a:xfrm>
          <a:prstGeom prst="rect">
            <a:avLst/>
          </a:prstGeom>
          <a:solidFill>
            <a:schemeClr val="bg1">
              <a:lumMod val="85000"/>
            </a:schemeClr>
          </a:solidFill>
        </p:spPr>
        <p:txBody>
          <a:bodyPr wrap="square" rtlCol="0">
            <a:spAutoFit/>
          </a:bodyPr>
          <a:lstStyle/>
          <a:p>
            <a:r>
              <a:rPr lang="en-US" sz="2300" b="1" i="1" dirty="0" smtClean="0">
                <a:latin typeface="Courier New" pitchFamily="49" charset="0"/>
                <a:cs typeface="Courier New" pitchFamily="49" charset="0"/>
              </a:rPr>
              <a:t>/* file: topic_4_exe_03_for.cpp </a:t>
            </a:r>
            <a:r>
              <a:rPr lang="en-US" sz="2300" b="1" dirty="0" smtClean="0">
                <a:latin typeface="Courier New" pitchFamily="49" charset="0"/>
                <a:cs typeface="Courier New" pitchFamily="49" charset="0"/>
              </a:rPr>
              <a:t>*/</a:t>
            </a:r>
          </a:p>
          <a:p>
            <a:endParaRPr lang="en-US" sz="2300" b="1" dirty="0" smtClean="0">
              <a:latin typeface="Courier New" pitchFamily="49" charset="0"/>
              <a:cs typeface="Courier New" pitchFamily="49" charset="0"/>
            </a:endParaRPr>
          </a:p>
          <a:p>
            <a:r>
              <a:rPr lang="en-US" sz="2300" b="1" dirty="0" err="1" smtClean="0">
                <a:latin typeface="Courier New" pitchFamily="49" charset="0"/>
                <a:cs typeface="Courier New" pitchFamily="49" charset="0"/>
              </a:rPr>
              <a:t>int</a:t>
            </a:r>
            <a:r>
              <a:rPr lang="en-US" sz="2300" b="1" dirty="0" smtClean="0">
                <a:latin typeface="Courier New" pitchFamily="49" charset="0"/>
                <a:cs typeface="Courier New" pitchFamily="49" charset="0"/>
              </a:rPr>
              <a:t> x, y;</a:t>
            </a:r>
          </a:p>
          <a:p>
            <a:r>
              <a:rPr lang="en-US" sz="2300" b="1" dirty="0" err="1" smtClean="0">
                <a:latin typeface="Courier New" pitchFamily="49" charset="0"/>
                <a:cs typeface="Courier New" pitchFamily="49" charset="0"/>
              </a:rPr>
              <a:t>cout</a:t>
            </a:r>
            <a:r>
              <a:rPr lang="en-US" sz="2300" b="1" dirty="0" smtClean="0">
                <a:latin typeface="Courier New" pitchFamily="49" charset="0"/>
                <a:cs typeface="Courier New" pitchFamily="49" charset="0"/>
              </a:rPr>
              <a:t> &lt;&lt; "The output is...\n\n";</a:t>
            </a:r>
          </a:p>
          <a:p>
            <a:r>
              <a:rPr lang="en-US" sz="2300" b="1" dirty="0" smtClean="0">
                <a:latin typeface="Courier New" pitchFamily="49" charset="0"/>
                <a:cs typeface="Courier New" pitchFamily="49" charset="0"/>
              </a:rPr>
              <a:t>for ( x = 0; x &lt; 5; x++ )</a:t>
            </a:r>
          </a:p>
          <a:p>
            <a:r>
              <a:rPr lang="en-US" sz="2300" b="1" dirty="0" smtClean="0">
                <a:latin typeface="Courier New" pitchFamily="49" charset="0"/>
                <a:cs typeface="Courier New" pitchFamily="49" charset="0"/>
              </a:rPr>
              <a:t>{</a:t>
            </a:r>
          </a:p>
          <a:p>
            <a:pPr lvl="1"/>
            <a:r>
              <a:rPr lang="en-US" sz="2300" b="1" dirty="0" smtClean="0">
                <a:latin typeface="Courier New" pitchFamily="49" charset="0"/>
                <a:cs typeface="Courier New" pitchFamily="49" charset="0"/>
              </a:rPr>
              <a:t>for ( y = x; y &lt; 5; y++ )</a:t>
            </a:r>
          </a:p>
          <a:p>
            <a:pPr lvl="1"/>
            <a:r>
              <a:rPr lang="en-US" sz="2300" b="1" dirty="0" smtClean="0">
                <a:latin typeface="Courier New" pitchFamily="49" charset="0"/>
                <a:cs typeface="Courier New" pitchFamily="49" charset="0"/>
              </a:rPr>
              <a:t>{</a:t>
            </a:r>
          </a:p>
          <a:p>
            <a:pPr lvl="2"/>
            <a:r>
              <a:rPr lang="en-US" sz="2300" b="1" dirty="0" err="1" smtClean="0">
                <a:latin typeface="Courier New" pitchFamily="49" charset="0"/>
                <a:cs typeface="Courier New" pitchFamily="49" charset="0"/>
              </a:rPr>
              <a:t>cout</a:t>
            </a:r>
            <a:r>
              <a:rPr lang="en-US" sz="2300" b="1" dirty="0" smtClean="0">
                <a:latin typeface="Courier New" pitchFamily="49" charset="0"/>
                <a:cs typeface="Courier New" pitchFamily="49" charset="0"/>
              </a:rPr>
              <a:t> &lt;&lt; "\t*";</a:t>
            </a:r>
          </a:p>
          <a:p>
            <a:pPr lvl="1"/>
            <a:r>
              <a:rPr lang="en-US" sz="2300" b="1" dirty="0" smtClean="0">
                <a:latin typeface="Courier New" pitchFamily="49" charset="0"/>
                <a:cs typeface="Courier New" pitchFamily="49" charset="0"/>
              </a:rPr>
              <a:t>}</a:t>
            </a:r>
          </a:p>
          <a:p>
            <a:pPr lvl="1"/>
            <a:r>
              <a:rPr lang="en-US" sz="2300" b="1" dirty="0" err="1" smtClean="0">
                <a:latin typeface="Courier New" pitchFamily="49" charset="0"/>
                <a:cs typeface="Courier New" pitchFamily="49" charset="0"/>
              </a:rPr>
              <a:t>cout</a:t>
            </a:r>
            <a:r>
              <a:rPr lang="en-US" sz="2300" b="1" dirty="0" smtClean="0">
                <a:latin typeface="Courier New" pitchFamily="49" charset="0"/>
                <a:cs typeface="Courier New" pitchFamily="49" charset="0"/>
              </a:rPr>
              <a:t> &lt;&lt; "\n";</a:t>
            </a:r>
          </a:p>
          <a:p>
            <a:r>
              <a:rPr lang="en-US" sz="2300" b="1" dirty="0" smtClean="0">
                <a:latin typeface="Courier New" pitchFamily="49" charset="0"/>
                <a:cs typeface="Courier New" pitchFamily="49" charset="0"/>
              </a:rPr>
              <a:t>}</a:t>
            </a:r>
            <a:endParaRPr lang="en-US" sz="23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1– </a:t>
            </a:r>
            <a:r>
              <a:rPr lang="en-US" b="1" dirty="0" smtClean="0">
                <a:latin typeface="Courier New" pitchFamily="49" charset="0"/>
                <a:cs typeface="Courier New" pitchFamily="49" charset="0"/>
              </a:rPr>
              <a:t>for</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31</a:t>
            </a:fld>
            <a:endParaRPr lang="en-US"/>
          </a:p>
        </p:txBody>
      </p:sp>
      <p:sp>
        <p:nvSpPr>
          <p:cNvPr id="6" name="Content Placeholder 5"/>
          <p:cNvSpPr>
            <a:spLocks noGrp="1"/>
          </p:cNvSpPr>
          <p:nvPr>
            <p:ph sz="quarter" idx="1"/>
          </p:nvPr>
        </p:nvSpPr>
        <p:spPr/>
        <p:txBody>
          <a:bodyPr/>
          <a:lstStyle/>
          <a:p>
            <a:r>
              <a:rPr lang="en-US" b="1" dirty="0" smtClean="0">
                <a:solidFill>
                  <a:srgbClr val="FF0000"/>
                </a:solidFill>
              </a:rPr>
              <a:t>Homework</a:t>
            </a:r>
          </a:p>
          <a:p>
            <a:pPr lvl="1"/>
            <a:r>
              <a:rPr lang="en-US" dirty="0" smtClean="0"/>
              <a:t>Draw the tracing table and show the output</a:t>
            </a:r>
          </a:p>
          <a:p>
            <a:pPr lvl="1"/>
            <a:endParaRPr lang="en-US" dirty="0"/>
          </a:p>
        </p:txBody>
      </p:sp>
      <p:sp>
        <p:nvSpPr>
          <p:cNvPr id="9" name="TextBox 8"/>
          <p:cNvSpPr txBox="1"/>
          <p:nvPr/>
        </p:nvSpPr>
        <p:spPr>
          <a:xfrm>
            <a:off x="1066800" y="2386548"/>
            <a:ext cx="7239000" cy="3785652"/>
          </a:xfrm>
          <a:prstGeom prst="rect">
            <a:avLst/>
          </a:prstGeom>
          <a:solidFill>
            <a:schemeClr val="bg1">
              <a:lumMod val="85000"/>
            </a:schemeClr>
          </a:solidFill>
        </p:spPr>
        <p:txBody>
          <a:bodyPr wrap="square" rtlCol="0">
            <a:spAutoFit/>
          </a:bodyPr>
          <a:lstStyle/>
          <a:p>
            <a:r>
              <a:rPr lang="en-US" sz="2000" b="1" dirty="0" smtClean="0">
                <a:latin typeface="Courier New" pitchFamily="49" charset="0"/>
                <a:cs typeface="Courier New" pitchFamily="49" charset="0"/>
              </a:rPr>
              <a:t>/* </a:t>
            </a:r>
            <a:r>
              <a:rPr lang="en-US" sz="2000" b="1" i="1" dirty="0" smtClean="0">
                <a:latin typeface="Courier New" pitchFamily="49" charset="0"/>
                <a:cs typeface="Courier New" pitchFamily="49" charset="0"/>
              </a:rPr>
              <a:t>file: topic_4_hw_01_for.cpp </a:t>
            </a:r>
            <a:r>
              <a:rPr lang="en-US" sz="2000" b="1" dirty="0" smtClean="0">
                <a:latin typeface="Courier New" pitchFamily="49" charset="0"/>
                <a:cs typeface="Courier New" pitchFamily="49" charset="0"/>
              </a:rPr>
              <a:t>*/</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#include &lt;</a:t>
            </a:r>
            <a:r>
              <a:rPr lang="en-US" sz="2000" b="1" dirty="0" err="1" smtClean="0">
                <a:latin typeface="Courier New" pitchFamily="49" charset="0"/>
                <a:cs typeface="Courier New" pitchFamily="49" charset="0"/>
              </a:rPr>
              <a:t>iostream.h</a:t>
            </a:r>
            <a:r>
              <a:rPr lang="en-US" sz="2000" b="1" dirty="0" smtClean="0">
                <a:latin typeface="Courier New" pitchFamily="49" charset="0"/>
                <a:cs typeface="Courier New" pitchFamily="49" charset="0"/>
              </a:rPr>
              <a:t>&gt;</a:t>
            </a:r>
          </a:p>
          <a:p>
            <a:r>
              <a:rPr lang="en-US" sz="2000" b="1" dirty="0" smtClean="0">
                <a:latin typeface="Courier New" pitchFamily="49" charset="0"/>
                <a:cs typeface="Courier New" pitchFamily="49" charset="0"/>
              </a:rPr>
              <a:t>#include &lt;</a:t>
            </a:r>
            <a:r>
              <a:rPr lang="en-US" sz="2000" b="1" dirty="0" err="1" smtClean="0">
                <a:latin typeface="Courier New" pitchFamily="49" charset="0"/>
                <a:cs typeface="Courier New" pitchFamily="49" charset="0"/>
              </a:rPr>
              <a:t>conio.h</a:t>
            </a:r>
            <a:r>
              <a:rPr lang="en-US" sz="2000" b="1" dirty="0" smtClean="0">
                <a:latin typeface="Courier New" pitchFamily="49" charset="0"/>
                <a:cs typeface="Courier New" pitchFamily="49" charset="0"/>
              </a:rPr>
              <a:t>&gt;</a:t>
            </a:r>
          </a:p>
          <a:p>
            <a:r>
              <a:rPr lang="en-US" sz="2000" b="1" dirty="0" smtClean="0">
                <a:latin typeface="Courier New" pitchFamily="49" charset="0"/>
                <a:cs typeface="Courier New" pitchFamily="49" charset="0"/>
              </a:rPr>
              <a:t>void main()</a:t>
            </a:r>
          </a:p>
          <a:p>
            <a:r>
              <a:rPr lang="en-US" sz="2000" b="1" dirty="0" smtClean="0">
                <a:latin typeface="Courier New" pitchFamily="49" charset="0"/>
                <a:cs typeface="Courier New" pitchFamily="49" charset="0"/>
              </a:rPr>
              <a:t>{</a:t>
            </a:r>
          </a:p>
          <a:p>
            <a:pPr lvl="1"/>
            <a:r>
              <a:rPr lang="en-US" sz="2000" b="1" dirty="0" smtClean="0">
                <a:latin typeface="Courier New" pitchFamily="49" charset="0"/>
                <a:cs typeface="Courier New" pitchFamily="49" charset="0"/>
              </a:rPr>
              <a:t>for (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n = 1 ; n != 15 ; n++ )</a:t>
            </a:r>
          </a:p>
          <a:p>
            <a:pPr lvl="1"/>
            <a:r>
              <a:rPr lang="en-US" sz="2000" b="1" dirty="0" smtClean="0">
                <a:latin typeface="Courier New" pitchFamily="49" charset="0"/>
                <a:cs typeface="Courier New" pitchFamily="49" charset="0"/>
              </a:rPr>
              <a:t>{</a:t>
            </a:r>
          </a:p>
          <a:p>
            <a:pPr lvl="1"/>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cout</a:t>
            </a:r>
            <a:r>
              <a:rPr lang="en-US" sz="2000" b="1" dirty="0" smtClean="0">
                <a:latin typeface="Courier New" pitchFamily="49" charset="0"/>
                <a:cs typeface="Courier New" pitchFamily="49" charset="0"/>
              </a:rPr>
              <a:t> &lt;&lt; n &lt;&lt; " ";</a:t>
            </a:r>
          </a:p>
          <a:p>
            <a:pPr lvl="1"/>
            <a:r>
              <a:rPr lang="en-US" sz="2000" b="1" dirty="0" smtClean="0">
                <a:latin typeface="Courier New" pitchFamily="49" charset="0"/>
                <a:cs typeface="Courier New" pitchFamily="49" charset="0"/>
              </a:rPr>
              <a:t>}</a:t>
            </a:r>
          </a:p>
          <a:p>
            <a:r>
              <a:rPr lang="en-US" sz="2000" b="1" dirty="0" err="1" smtClean="0">
                <a:latin typeface="Courier New" pitchFamily="49" charset="0"/>
                <a:cs typeface="Courier New" pitchFamily="49" charset="0"/>
              </a:rPr>
              <a:t>getch</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a:t>
            </a:r>
          </a:p>
        </p:txBody>
      </p:sp>
      <p:sp>
        <p:nvSpPr>
          <p:cNvPr id="8" name="Smiley Face 7"/>
          <p:cNvSpPr/>
          <p:nvPr/>
        </p:nvSpPr>
        <p:spPr>
          <a:xfrm>
            <a:off x="304800" y="304800"/>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ourier New" pitchFamily="49" charset="0"/>
                <a:cs typeface="Courier New" pitchFamily="49" charset="0"/>
              </a:rPr>
              <a:t>break</a:t>
            </a:r>
            <a:r>
              <a:rPr lang="en-US" dirty="0" smtClean="0"/>
              <a:t> statement</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32</a:t>
            </a:fld>
            <a:endParaRPr lang="en-US"/>
          </a:p>
        </p:txBody>
      </p:sp>
      <p:sp>
        <p:nvSpPr>
          <p:cNvPr id="6" name="Content Placeholder 5"/>
          <p:cNvSpPr>
            <a:spLocks noGrp="1"/>
          </p:cNvSpPr>
          <p:nvPr>
            <p:ph sz="quarter" idx="1"/>
          </p:nvPr>
        </p:nvSpPr>
        <p:spPr/>
        <p:txBody>
          <a:bodyPr/>
          <a:lstStyle/>
          <a:p>
            <a:r>
              <a:rPr lang="en-US" dirty="0" smtClean="0"/>
              <a:t>The break statement is used at the end of the cases of a switch statement to avoid flow of control falling through to the next case. It can also, </a:t>
            </a:r>
            <a:r>
              <a:rPr lang="en-US" b="1" dirty="0" smtClean="0"/>
              <a:t>but should not</a:t>
            </a:r>
            <a:r>
              <a:rPr lang="en-US" dirty="0" smtClean="0"/>
              <a:t>, be used inside the bodies of iterations. </a:t>
            </a:r>
          </a:p>
          <a:p>
            <a:r>
              <a:rPr lang="en-US" dirty="0" smtClean="0"/>
              <a:t>The </a:t>
            </a:r>
            <a:r>
              <a:rPr lang="en-US" b="1" dirty="0" smtClean="0">
                <a:latin typeface="Courier New" pitchFamily="49" charset="0"/>
                <a:cs typeface="Courier New" pitchFamily="49" charset="0"/>
              </a:rPr>
              <a:t>break</a:t>
            </a:r>
            <a:r>
              <a:rPr lang="en-US" dirty="0" smtClean="0"/>
              <a:t> statement is used to </a:t>
            </a:r>
            <a:r>
              <a:rPr lang="en-US" b="1" dirty="0" smtClean="0"/>
              <a:t>escape</a:t>
            </a:r>
            <a:r>
              <a:rPr lang="en-US" dirty="0" smtClean="0"/>
              <a:t> from an </a:t>
            </a:r>
            <a:r>
              <a:rPr lang="en-US" b="1" dirty="0" smtClean="0"/>
              <a:t>iteration </a:t>
            </a:r>
            <a:r>
              <a:rPr lang="en-US" dirty="0" smtClean="0"/>
              <a:t>loop or a </a:t>
            </a:r>
            <a:r>
              <a:rPr lang="en-US" b="1" dirty="0" smtClean="0">
                <a:latin typeface="Courier New" pitchFamily="49" charset="0"/>
                <a:cs typeface="Courier New" pitchFamily="49" charset="0"/>
              </a:rPr>
              <a:t>switch</a:t>
            </a:r>
            <a:r>
              <a:rPr lang="en-US" dirty="0" smtClean="0"/>
              <a:t> statement.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ourier New" pitchFamily="49" charset="0"/>
                <a:cs typeface="Courier New" pitchFamily="49" charset="0"/>
              </a:rPr>
              <a:t>break</a:t>
            </a:r>
            <a:r>
              <a:rPr lang="en-US" dirty="0" smtClean="0"/>
              <a:t> statement</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33</a:t>
            </a:fld>
            <a:endParaRPr lang="en-US"/>
          </a:p>
        </p:txBody>
      </p:sp>
      <p:sp>
        <p:nvSpPr>
          <p:cNvPr id="6" name="Content Placeholder 5"/>
          <p:cNvSpPr>
            <a:spLocks noGrp="1"/>
          </p:cNvSpPr>
          <p:nvPr>
            <p:ph sz="quarter" idx="1"/>
          </p:nvPr>
        </p:nvSpPr>
        <p:spPr/>
        <p:txBody>
          <a:bodyPr/>
          <a:lstStyle/>
          <a:p>
            <a:r>
              <a:rPr lang="en-US" dirty="0" smtClean="0"/>
              <a:t>Example in </a:t>
            </a:r>
            <a:r>
              <a:rPr lang="en-US" b="1" dirty="0" smtClean="0">
                <a:latin typeface="Courier New" pitchFamily="49" charset="0"/>
                <a:cs typeface="Courier New" pitchFamily="49" charset="0"/>
              </a:rPr>
              <a:t>while</a:t>
            </a:r>
            <a:r>
              <a:rPr lang="en-US" dirty="0" smtClean="0"/>
              <a:t> loop </a:t>
            </a:r>
            <a:endParaRPr lang="en-US" dirty="0"/>
          </a:p>
        </p:txBody>
      </p:sp>
      <p:sp>
        <p:nvSpPr>
          <p:cNvPr id="7" name="TextBox 6"/>
          <p:cNvSpPr txBox="1"/>
          <p:nvPr/>
        </p:nvSpPr>
        <p:spPr>
          <a:xfrm>
            <a:off x="457200" y="1981200"/>
            <a:ext cx="7620000" cy="3539430"/>
          </a:xfrm>
          <a:prstGeom prst="rect">
            <a:avLst/>
          </a:prstGeom>
          <a:solidFill>
            <a:schemeClr val="bg1">
              <a:lumMod val="85000"/>
            </a:schemeClr>
          </a:solidFill>
        </p:spPr>
        <p:txBody>
          <a:bodyPr wrap="square" rtlCol="0">
            <a:spAutoFit/>
          </a:bodyPr>
          <a:lstStyle/>
          <a:p>
            <a:r>
              <a:rPr lang="en-US" sz="2800" b="1" dirty="0" smtClean="0">
                <a:latin typeface="Courier New" pitchFamily="49" charset="0"/>
                <a:cs typeface="Courier New" pitchFamily="49" charset="0"/>
              </a:rPr>
              <a:t>while ( expression-1 )</a:t>
            </a:r>
          </a:p>
          <a:p>
            <a:r>
              <a:rPr lang="en-US" sz="2800" b="1" dirty="0" smtClean="0">
                <a:latin typeface="Courier New" pitchFamily="49" charset="0"/>
                <a:cs typeface="Courier New" pitchFamily="49" charset="0"/>
              </a:rPr>
              <a:t>{</a:t>
            </a:r>
          </a:p>
          <a:p>
            <a:pPr lvl="1"/>
            <a:r>
              <a:rPr lang="en-US" sz="2800" b="1" dirty="0" smtClean="0">
                <a:latin typeface="Courier New" pitchFamily="49" charset="0"/>
                <a:cs typeface="Courier New" pitchFamily="49" charset="0"/>
              </a:rPr>
              <a:t>statement-1;</a:t>
            </a:r>
          </a:p>
          <a:p>
            <a:pPr lvl="1"/>
            <a:r>
              <a:rPr lang="en-US" sz="2800" b="1" dirty="0" smtClean="0">
                <a:latin typeface="Courier New" pitchFamily="49" charset="0"/>
                <a:cs typeface="Courier New" pitchFamily="49" charset="0"/>
              </a:rPr>
              <a:t>if ( expression-2 )</a:t>
            </a:r>
          </a:p>
          <a:p>
            <a:pPr lvl="2"/>
            <a:r>
              <a:rPr lang="en-US" sz="2800" b="1" dirty="0" smtClean="0">
                <a:latin typeface="Courier New" pitchFamily="49" charset="0"/>
                <a:cs typeface="Courier New" pitchFamily="49" charset="0"/>
              </a:rPr>
              <a:t>break;</a:t>
            </a:r>
          </a:p>
          <a:p>
            <a:pPr lvl="1"/>
            <a:r>
              <a:rPr lang="en-US" sz="2800" b="1" dirty="0" smtClean="0">
                <a:latin typeface="Courier New" pitchFamily="49" charset="0"/>
                <a:cs typeface="Courier New" pitchFamily="49" charset="0"/>
              </a:rPr>
              <a:t>statement-2;</a:t>
            </a:r>
          </a:p>
          <a:p>
            <a:r>
              <a:rPr lang="en-US" sz="2800" b="1" dirty="0" smtClean="0">
                <a:latin typeface="Courier New" pitchFamily="49" charset="0"/>
                <a:cs typeface="Courier New" pitchFamily="49" charset="0"/>
              </a:rPr>
              <a:t>}</a:t>
            </a:r>
          </a:p>
          <a:p>
            <a:r>
              <a:rPr lang="en-US" sz="2800" b="1" dirty="0" smtClean="0">
                <a:latin typeface="Courier New" pitchFamily="49" charset="0"/>
                <a:cs typeface="Courier New" pitchFamily="49" charset="0"/>
              </a:rPr>
              <a:t>statement-3;</a:t>
            </a:r>
            <a:endParaRPr lang="en-US" sz="2800" b="1" dirty="0">
              <a:latin typeface="Courier New" pitchFamily="49" charset="0"/>
              <a:cs typeface="Courier New" pitchFamily="49" charset="0"/>
            </a:endParaRPr>
          </a:p>
        </p:txBody>
      </p:sp>
      <p:cxnSp>
        <p:nvCxnSpPr>
          <p:cNvPr id="27" name="Straight Connector 26"/>
          <p:cNvCxnSpPr/>
          <p:nvPr/>
        </p:nvCxnSpPr>
        <p:spPr>
          <a:xfrm>
            <a:off x="3352800" y="3962400"/>
            <a:ext cx="1371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076700" y="4610100"/>
            <a:ext cx="1295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a:off x="3733800" y="5257800"/>
            <a:ext cx="990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Right Brace 31"/>
          <p:cNvSpPr/>
          <p:nvPr/>
        </p:nvSpPr>
        <p:spPr>
          <a:xfrm>
            <a:off x="5181600" y="2133600"/>
            <a:ext cx="350519" cy="327660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nip Diagonal Corner Rectangle 32"/>
          <p:cNvSpPr/>
          <p:nvPr/>
        </p:nvSpPr>
        <p:spPr>
          <a:xfrm>
            <a:off x="5715000" y="762000"/>
            <a:ext cx="3124200" cy="52578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smtClean="0"/>
              <a:t>Upon evaluating the </a:t>
            </a:r>
            <a:r>
              <a:rPr lang="en-US" sz="2400" b="1" dirty="0" smtClean="0">
                <a:solidFill>
                  <a:schemeClr val="tx1"/>
                </a:solidFill>
                <a:latin typeface="Courier New" pitchFamily="49" charset="0"/>
                <a:cs typeface="Courier New" pitchFamily="49" charset="0"/>
              </a:rPr>
              <a:t>expression-2</a:t>
            </a:r>
            <a:r>
              <a:rPr lang="en-US" sz="2800" i="1" dirty="0" smtClean="0"/>
              <a:t> to true, the </a:t>
            </a:r>
            <a:r>
              <a:rPr lang="en-US" sz="2400" b="1" dirty="0" smtClean="0">
                <a:solidFill>
                  <a:schemeClr val="tx1"/>
                </a:solidFill>
                <a:latin typeface="Courier New" pitchFamily="49" charset="0"/>
                <a:cs typeface="Courier New" pitchFamily="49" charset="0"/>
              </a:rPr>
              <a:t>break</a:t>
            </a:r>
            <a:r>
              <a:rPr lang="en-US" sz="2800" i="1" dirty="0" smtClean="0"/>
              <a:t> statement will exit from the </a:t>
            </a:r>
            <a:r>
              <a:rPr lang="en-US" sz="2400" b="1" dirty="0" smtClean="0">
                <a:solidFill>
                  <a:schemeClr val="tx1"/>
                </a:solidFill>
                <a:latin typeface="Courier New" pitchFamily="49" charset="0"/>
                <a:cs typeface="Courier New" pitchFamily="49" charset="0"/>
              </a:rPr>
              <a:t>while</a:t>
            </a:r>
            <a:r>
              <a:rPr lang="en-US" sz="2800" i="1" dirty="0" smtClean="0"/>
              <a:t> loop resulting the </a:t>
            </a:r>
            <a:r>
              <a:rPr lang="en-US" sz="2400" b="1" dirty="0" smtClean="0">
                <a:solidFill>
                  <a:schemeClr val="tx1"/>
                </a:solidFill>
                <a:latin typeface="Courier New" pitchFamily="49" charset="0"/>
                <a:cs typeface="Courier New" pitchFamily="49" charset="0"/>
              </a:rPr>
              <a:t>statement-2</a:t>
            </a:r>
            <a:r>
              <a:rPr lang="en-US" sz="2800" i="1" dirty="0" smtClean="0"/>
              <a:t> to be skipped. Next </a:t>
            </a:r>
            <a:r>
              <a:rPr lang="en-US" sz="2400" b="1" dirty="0" smtClean="0">
                <a:solidFill>
                  <a:schemeClr val="tx1"/>
                </a:solidFill>
                <a:latin typeface="Courier New" pitchFamily="49" charset="0"/>
                <a:cs typeface="Courier New" pitchFamily="49" charset="0"/>
              </a:rPr>
              <a:t>statement-3</a:t>
            </a:r>
            <a:r>
              <a:rPr lang="en-US" sz="2800" i="1" dirty="0" smtClean="0"/>
              <a:t> will be executed.  </a:t>
            </a:r>
            <a:endParaRPr lang="en-US" sz="2800" dirty="0" smtClean="0"/>
          </a:p>
          <a:p>
            <a:pPr algn="ct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ourier New" pitchFamily="49" charset="0"/>
                <a:cs typeface="Courier New" pitchFamily="49" charset="0"/>
              </a:rPr>
              <a:t>break</a:t>
            </a:r>
            <a:r>
              <a:rPr lang="en-US" dirty="0" smtClean="0"/>
              <a:t> statement</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34</a:t>
            </a:fld>
            <a:endParaRPr lang="en-US"/>
          </a:p>
        </p:txBody>
      </p:sp>
      <p:sp>
        <p:nvSpPr>
          <p:cNvPr id="6" name="Content Placeholder 5"/>
          <p:cNvSpPr>
            <a:spLocks noGrp="1"/>
          </p:cNvSpPr>
          <p:nvPr>
            <p:ph sz="quarter" idx="1"/>
          </p:nvPr>
        </p:nvSpPr>
        <p:spPr/>
        <p:txBody>
          <a:bodyPr/>
          <a:lstStyle/>
          <a:p>
            <a:r>
              <a:rPr lang="en-US" dirty="0" smtClean="0"/>
              <a:t>Example in </a:t>
            </a:r>
            <a:r>
              <a:rPr lang="en-US" b="1" dirty="0" smtClean="0">
                <a:latin typeface="Courier New" pitchFamily="49" charset="0"/>
                <a:cs typeface="Courier New" pitchFamily="49" charset="0"/>
              </a:rPr>
              <a:t>switch</a:t>
            </a:r>
            <a:endParaRPr lang="en-US" b="1" dirty="0">
              <a:latin typeface="Courier New" pitchFamily="49" charset="0"/>
              <a:cs typeface="Courier New" pitchFamily="49" charset="0"/>
            </a:endParaRPr>
          </a:p>
        </p:txBody>
      </p:sp>
      <p:sp>
        <p:nvSpPr>
          <p:cNvPr id="7" name="TextBox 6"/>
          <p:cNvSpPr txBox="1"/>
          <p:nvPr/>
        </p:nvSpPr>
        <p:spPr>
          <a:xfrm>
            <a:off x="457200" y="1981200"/>
            <a:ext cx="7620000" cy="4154984"/>
          </a:xfrm>
          <a:prstGeom prst="rect">
            <a:avLst/>
          </a:prstGeom>
          <a:solidFill>
            <a:schemeClr val="bg1">
              <a:lumMod val="85000"/>
            </a:schemeClr>
          </a:solidFill>
        </p:spPr>
        <p:txBody>
          <a:bodyPr wrap="square" rtlCol="0">
            <a:spAutoFit/>
          </a:bodyPr>
          <a:lstStyle/>
          <a:p>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x;</a:t>
            </a:r>
          </a:p>
          <a:p>
            <a:r>
              <a:rPr lang="en-US" sz="2400" b="1" dirty="0" err="1" smtClean="0">
                <a:latin typeface="Courier New" pitchFamily="49" charset="0"/>
                <a:cs typeface="Courier New" pitchFamily="49" charset="0"/>
              </a:rPr>
              <a:t>cin</a:t>
            </a:r>
            <a:r>
              <a:rPr lang="en-US" sz="2400" b="1" dirty="0" smtClean="0">
                <a:latin typeface="Courier New" pitchFamily="49" charset="0"/>
                <a:cs typeface="Courier New" pitchFamily="49" charset="0"/>
              </a:rPr>
              <a:t>&gt;&gt;x;</a:t>
            </a:r>
          </a:p>
          <a:p>
            <a:r>
              <a:rPr lang="en-US" sz="2400" b="1" dirty="0" smtClean="0">
                <a:latin typeface="Courier New" pitchFamily="49" charset="0"/>
                <a:cs typeface="Courier New" pitchFamily="49" charset="0"/>
              </a:rPr>
              <a:t>switch(x)</a:t>
            </a:r>
          </a:p>
          <a:p>
            <a:r>
              <a:rPr lang="en-US" sz="2400" b="1" dirty="0" smtClean="0">
                <a:latin typeface="Courier New" pitchFamily="49" charset="0"/>
                <a:cs typeface="Courier New" pitchFamily="49" charset="0"/>
              </a:rPr>
              <a:t>{</a:t>
            </a:r>
          </a:p>
          <a:p>
            <a:pPr lvl="1"/>
            <a:r>
              <a:rPr lang="en-US" sz="2400" b="1" dirty="0" smtClean="0">
                <a:latin typeface="Courier New" pitchFamily="49" charset="0"/>
                <a:cs typeface="Courier New" pitchFamily="49" charset="0"/>
              </a:rPr>
              <a:t>case 1: statement-1; </a:t>
            </a:r>
          </a:p>
          <a:p>
            <a:pPr lvl="4"/>
            <a:r>
              <a:rPr lang="en-US" sz="2400" b="1" dirty="0" smtClean="0">
                <a:latin typeface="Courier New" pitchFamily="49" charset="0"/>
                <a:cs typeface="Courier New" pitchFamily="49" charset="0"/>
              </a:rPr>
              <a:t>break;</a:t>
            </a:r>
          </a:p>
          <a:p>
            <a:pPr lvl="1"/>
            <a:r>
              <a:rPr lang="en-US" sz="2400" b="1" dirty="0" smtClean="0">
                <a:latin typeface="Courier New" pitchFamily="49" charset="0"/>
                <a:cs typeface="Courier New" pitchFamily="49" charset="0"/>
              </a:rPr>
              <a:t>case 2: statement-2; </a:t>
            </a:r>
          </a:p>
          <a:p>
            <a:pPr lvl="4"/>
            <a:r>
              <a:rPr lang="en-US" sz="2400" b="1" dirty="0" smtClean="0">
                <a:latin typeface="Courier New" pitchFamily="49" charset="0"/>
                <a:cs typeface="Courier New" pitchFamily="49" charset="0"/>
              </a:rPr>
              <a:t>break;</a:t>
            </a:r>
          </a:p>
          <a:p>
            <a:pPr lvl="1"/>
            <a:r>
              <a:rPr lang="en-US" sz="2400" b="1" dirty="0" smtClean="0">
                <a:latin typeface="Courier New" pitchFamily="49" charset="0"/>
                <a:cs typeface="Courier New" pitchFamily="49" charset="0"/>
              </a:rPr>
              <a:t>default: statement-3;</a:t>
            </a:r>
          </a:p>
          <a:p>
            <a:r>
              <a:rPr lang="en-US" sz="2400" b="1" dirty="0" smtClean="0">
                <a:latin typeface="Courier New" pitchFamily="49" charset="0"/>
                <a:cs typeface="Courier New" pitchFamily="49" charset="0"/>
              </a:rPr>
              <a:t>}</a:t>
            </a:r>
          </a:p>
          <a:p>
            <a:r>
              <a:rPr lang="en-US" sz="2400" b="1" dirty="0" smtClean="0">
                <a:latin typeface="Courier New" pitchFamily="49" charset="0"/>
                <a:cs typeface="Courier New" pitchFamily="49" charset="0"/>
              </a:rPr>
              <a:t>statement-4;</a:t>
            </a:r>
            <a:endParaRPr lang="en-US" sz="2400" b="1" dirty="0">
              <a:latin typeface="Courier New" pitchFamily="49" charset="0"/>
              <a:cs typeface="Courier New" pitchFamily="49" charset="0"/>
            </a:endParaRPr>
          </a:p>
        </p:txBody>
      </p:sp>
      <p:sp>
        <p:nvSpPr>
          <p:cNvPr id="33" name="Snip Diagonal Corner Rectangle 32"/>
          <p:cNvSpPr/>
          <p:nvPr/>
        </p:nvSpPr>
        <p:spPr>
          <a:xfrm>
            <a:off x="5105400" y="838200"/>
            <a:ext cx="3810000" cy="47244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smtClean="0"/>
              <a:t>If value of x is 1, matched with </a:t>
            </a:r>
            <a:r>
              <a:rPr lang="en-US" sz="2400" b="1" dirty="0" smtClean="0">
                <a:solidFill>
                  <a:schemeClr val="tx1"/>
                </a:solidFill>
                <a:latin typeface="Courier New" pitchFamily="49" charset="0"/>
                <a:cs typeface="Courier New" pitchFamily="49" charset="0"/>
              </a:rPr>
              <a:t>case 1</a:t>
            </a:r>
            <a:r>
              <a:rPr lang="en-US" sz="3200" i="1" smtClean="0">
                <a:solidFill>
                  <a:schemeClr val="bg1"/>
                </a:solidFill>
                <a:cs typeface="Courier New" pitchFamily="49" charset="0"/>
              </a:rPr>
              <a:t>,</a:t>
            </a:r>
            <a:r>
              <a:rPr lang="en-US" sz="3200" i="1" smtClean="0"/>
              <a:t> then executes </a:t>
            </a:r>
            <a:r>
              <a:rPr lang="en-US" sz="2400" b="1" dirty="0" smtClean="0">
                <a:solidFill>
                  <a:schemeClr val="tx1"/>
                </a:solidFill>
                <a:latin typeface="Courier New" pitchFamily="49" charset="0"/>
                <a:cs typeface="Courier New" pitchFamily="49" charset="0"/>
              </a:rPr>
              <a:t>statement-1</a:t>
            </a:r>
            <a:r>
              <a:rPr lang="en-US" sz="3200" i="1" dirty="0" smtClean="0"/>
              <a:t>. once it is done, </a:t>
            </a:r>
            <a:r>
              <a:rPr lang="en-US" sz="2400" b="1" dirty="0" smtClean="0">
                <a:solidFill>
                  <a:schemeClr val="tx1"/>
                </a:solidFill>
                <a:latin typeface="Courier New" pitchFamily="49" charset="0"/>
                <a:cs typeface="Courier New" pitchFamily="49" charset="0"/>
              </a:rPr>
              <a:t>break</a:t>
            </a:r>
            <a:r>
              <a:rPr lang="en-US" sz="2400" b="1" dirty="0" smtClean="0">
                <a:latin typeface="Courier New" pitchFamily="49" charset="0"/>
                <a:cs typeface="Courier New" pitchFamily="49" charset="0"/>
              </a:rPr>
              <a:t> </a:t>
            </a:r>
            <a:r>
              <a:rPr lang="en-US" sz="3200" i="1" dirty="0" smtClean="0"/>
              <a:t>statement will exit from </a:t>
            </a:r>
            <a:r>
              <a:rPr lang="en-US" sz="2400" b="1" dirty="0" smtClean="0">
                <a:solidFill>
                  <a:schemeClr val="tx1"/>
                </a:solidFill>
                <a:latin typeface="Courier New" pitchFamily="49" charset="0"/>
                <a:cs typeface="Courier New" pitchFamily="49" charset="0"/>
              </a:rPr>
              <a:t>switch</a:t>
            </a:r>
            <a:r>
              <a:rPr lang="en-US" sz="3200" i="1" dirty="0" smtClean="0"/>
              <a:t> statement and executes </a:t>
            </a:r>
            <a:r>
              <a:rPr lang="en-US" sz="2400" b="1" dirty="0" smtClean="0">
                <a:solidFill>
                  <a:schemeClr val="tx1"/>
                </a:solidFill>
                <a:latin typeface="Courier New" pitchFamily="49" charset="0"/>
                <a:cs typeface="Courier New" pitchFamily="49" charset="0"/>
              </a:rPr>
              <a:t>statement-4</a:t>
            </a:r>
            <a:r>
              <a:rPr lang="en-US" sz="3200" i="1" dirty="0" smtClean="0"/>
              <a:t>.</a:t>
            </a:r>
            <a:endParaRPr lang="en-US" sz="3200" dirty="0" smtClean="0"/>
          </a:p>
          <a:p>
            <a:pPr algn="ctr"/>
            <a:endParaRPr lang="en-US" sz="2800" dirty="0"/>
          </a:p>
        </p:txBody>
      </p:sp>
      <p:cxnSp>
        <p:nvCxnSpPr>
          <p:cNvPr id="14" name="Straight Connector 13"/>
          <p:cNvCxnSpPr/>
          <p:nvPr/>
        </p:nvCxnSpPr>
        <p:spPr>
          <a:xfrm>
            <a:off x="3810000" y="4038600"/>
            <a:ext cx="114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038600" y="4953000"/>
            <a:ext cx="1828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3048000" y="5867400"/>
            <a:ext cx="1905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ourier New" pitchFamily="49" charset="0"/>
                <a:cs typeface="Courier New" pitchFamily="49" charset="0"/>
              </a:rPr>
              <a:t>break</a:t>
            </a:r>
            <a:r>
              <a:rPr lang="en-US" dirty="0" smtClean="0"/>
              <a:t> statement</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35</a:t>
            </a:fld>
            <a:endParaRPr lang="en-US"/>
          </a:p>
        </p:txBody>
      </p:sp>
      <p:sp>
        <p:nvSpPr>
          <p:cNvPr id="6" name="Content Placeholder 5"/>
          <p:cNvSpPr>
            <a:spLocks noGrp="1"/>
          </p:cNvSpPr>
          <p:nvPr>
            <p:ph sz="quarter" idx="1"/>
          </p:nvPr>
        </p:nvSpPr>
        <p:spPr/>
        <p:txBody>
          <a:bodyPr/>
          <a:lstStyle/>
          <a:p>
            <a:r>
              <a:rPr lang="en-US" dirty="0" smtClean="0"/>
              <a:t>Test your knowledge</a:t>
            </a:r>
            <a:endParaRPr lang="en-US" dirty="0"/>
          </a:p>
        </p:txBody>
      </p:sp>
      <p:sp>
        <p:nvSpPr>
          <p:cNvPr id="7" name="TextBox 6"/>
          <p:cNvSpPr txBox="1"/>
          <p:nvPr/>
        </p:nvSpPr>
        <p:spPr>
          <a:xfrm>
            <a:off x="381000" y="1905000"/>
            <a:ext cx="8458200" cy="3416320"/>
          </a:xfrm>
          <a:prstGeom prst="rect">
            <a:avLst/>
          </a:prstGeom>
          <a:solidFill>
            <a:schemeClr val="bg1">
              <a:lumMod val="85000"/>
            </a:schemeClr>
          </a:solidFill>
        </p:spPr>
        <p:txBody>
          <a:bodyPr wrap="square" rtlCol="0">
            <a:spAutoFit/>
          </a:bodyPr>
          <a:lstStyle/>
          <a:p>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x;</a:t>
            </a:r>
          </a:p>
          <a:p>
            <a:r>
              <a:rPr lang="en-US" sz="2400" b="1" dirty="0" smtClean="0">
                <a:latin typeface="Courier New" pitchFamily="49" charset="0"/>
                <a:cs typeface="Courier New" pitchFamily="49" charset="0"/>
              </a:rPr>
              <a:t>for (x = 1; x &lt;= 10; x++)</a:t>
            </a:r>
          </a:p>
          <a:p>
            <a:r>
              <a:rPr lang="en-US" sz="2400" b="1" dirty="0" smtClean="0">
                <a:latin typeface="Courier New" pitchFamily="49" charset="0"/>
                <a:cs typeface="Courier New" pitchFamily="49" charset="0"/>
              </a:rPr>
              <a:t>{</a:t>
            </a:r>
          </a:p>
          <a:p>
            <a:r>
              <a:rPr lang="en-US" sz="2400" b="1" dirty="0" smtClean="0">
                <a:latin typeface="Courier New" pitchFamily="49" charset="0"/>
                <a:cs typeface="Courier New" pitchFamily="49" charset="0"/>
              </a:rPr>
              <a:t>	if (x == 5)</a:t>
            </a:r>
          </a:p>
          <a:p>
            <a:r>
              <a:rPr lang="en-US" sz="2400" b="1" dirty="0" smtClean="0">
                <a:latin typeface="Courier New" pitchFamily="49" charset="0"/>
                <a:cs typeface="Courier New" pitchFamily="49" charset="0"/>
              </a:rPr>
              <a:t>		break;</a:t>
            </a:r>
          </a:p>
          <a:p>
            <a:r>
              <a:rPr lang="en-US" sz="2400" b="1" dirty="0" smtClean="0">
                <a:latin typeface="Courier New" pitchFamily="49" charset="0"/>
                <a:cs typeface="Courier New" pitchFamily="49" charset="0"/>
              </a:rPr>
              <a:t>		</a:t>
            </a:r>
          </a:p>
          <a:p>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x &lt;&lt; " ";</a:t>
            </a:r>
          </a:p>
          <a:p>
            <a:r>
              <a:rPr lang="en-US" sz="2400" b="1" dirty="0" smtClean="0">
                <a:latin typeface="Courier New" pitchFamily="49" charset="0"/>
                <a:cs typeface="Courier New" pitchFamily="49" charset="0"/>
              </a:rPr>
              <a:t>}</a:t>
            </a:r>
          </a:p>
          <a:p>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a:t>
            </a:r>
            <a:r>
              <a:rPr lang="en-US" sz="2400" b="1" dirty="0" err="1" smtClean="0">
                <a:latin typeface="Courier New" pitchFamily="49" charset="0"/>
                <a:cs typeface="Courier New" pitchFamily="49" charset="0"/>
              </a:rPr>
              <a:t>nThe</a:t>
            </a:r>
            <a:r>
              <a:rPr lang="en-US" sz="2400" b="1" dirty="0" smtClean="0">
                <a:latin typeface="Courier New" pitchFamily="49" charset="0"/>
                <a:cs typeface="Courier New" pitchFamily="49" charset="0"/>
              </a:rPr>
              <a:t> loop terminated at x = " &lt;&lt; x;</a:t>
            </a:r>
          </a:p>
        </p:txBody>
      </p:sp>
      <p:sp>
        <p:nvSpPr>
          <p:cNvPr id="8" name="Snip Diagonal Corner Rectangle 7"/>
          <p:cNvSpPr/>
          <p:nvPr/>
        </p:nvSpPr>
        <p:spPr>
          <a:xfrm>
            <a:off x="5486400" y="2362200"/>
            <a:ext cx="2819400" cy="12954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What is the output???</a:t>
            </a:r>
            <a:endParaRPr lang="en-US" sz="3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ourier New" pitchFamily="49" charset="0"/>
                <a:cs typeface="Courier New" pitchFamily="49" charset="0"/>
              </a:rPr>
              <a:t>continue</a:t>
            </a:r>
            <a:r>
              <a:rPr lang="en-US" dirty="0" smtClean="0"/>
              <a:t> statement</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36</a:t>
            </a:fld>
            <a:endParaRPr lang="en-US"/>
          </a:p>
        </p:txBody>
      </p:sp>
      <p:sp>
        <p:nvSpPr>
          <p:cNvPr id="6" name="Content Placeholder 5"/>
          <p:cNvSpPr>
            <a:spLocks noGrp="1"/>
          </p:cNvSpPr>
          <p:nvPr>
            <p:ph sz="quarter" idx="1"/>
          </p:nvPr>
        </p:nvSpPr>
        <p:spPr/>
        <p:txBody>
          <a:bodyPr/>
          <a:lstStyle/>
          <a:p>
            <a:r>
              <a:rPr lang="en-US" dirty="0" smtClean="0"/>
              <a:t>Perform similar function as </a:t>
            </a:r>
            <a:r>
              <a:rPr lang="en-US" b="1" dirty="0" smtClean="0">
                <a:latin typeface="Courier New" pitchFamily="49" charset="0"/>
                <a:cs typeface="Courier New" pitchFamily="49" charset="0"/>
              </a:rPr>
              <a:t>break</a:t>
            </a:r>
            <a:r>
              <a:rPr lang="en-US" dirty="0" smtClean="0"/>
              <a:t> statement  but,</a:t>
            </a:r>
          </a:p>
          <a:p>
            <a:r>
              <a:rPr lang="en-US" b="1" dirty="0" smtClean="0">
                <a:latin typeface="Courier New" pitchFamily="49" charset="0"/>
                <a:cs typeface="Courier New" pitchFamily="49" charset="0"/>
              </a:rPr>
              <a:t>break</a:t>
            </a:r>
            <a:r>
              <a:rPr lang="en-US" dirty="0" smtClean="0"/>
              <a:t> statement terminate/quit the loop,</a:t>
            </a:r>
          </a:p>
          <a:p>
            <a:r>
              <a:rPr lang="en-US" b="1" dirty="0" smtClean="0">
                <a:latin typeface="Courier New" pitchFamily="49" charset="0"/>
                <a:cs typeface="Courier New" pitchFamily="49" charset="0"/>
              </a:rPr>
              <a:t>continue</a:t>
            </a:r>
            <a:r>
              <a:rPr lang="en-US" dirty="0" smtClean="0"/>
              <a:t> statement goes back to the beginning of the loop’s block to start new iteration</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ourier New" pitchFamily="49" charset="0"/>
                <a:cs typeface="Courier New" pitchFamily="49" charset="0"/>
              </a:rPr>
              <a:t>continue</a:t>
            </a:r>
            <a:r>
              <a:rPr lang="en-US" dirty="0" smtClean="0"/>
              <a:t> statement</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37</a:t>
            </a:fld>
            <a:endParaRPr lang="en-US"/>
          </a:p>
        </p:txBody>
      </p:sp>
      <p:sp>
        <p:nvSpPr>
          <p:cNvPr id="6" name="Content Placeholder 5"/>
          <p:cNvSpPr>
            <a:spLocks noGrp="1"/>
          </p:cNvSpPr>
          <p:nvPr>
            <p:ph sz="quarter" idx="1"/>
          </p:nvPr>
        </p:nvSpPr>
        <p:spPr/>
        <p:txBody>
          <a:bodyPr/>
          <a:lstStyle/>
          <a:p>
            <a:endParaRPr lang="en-US" dirty="0"/>
          </a:p>
        </p:txBody>
      </p:sp>
      <p:sp>
        <p:nvSpPr>
          <p:cNvPr id="7" name="TextBox 6"/>
          <p:cNvSpPr txBox="1"/>
          <p:nvPr/>
        </p:nvSpPr>
        <p:spPr>
          <a:xfrm>
            <a:off x="228600" y="1447800"/>
            <a:ext cx="8686800" cy="4524315"/>
          </a:xfrm>
          <a:prstGeom prst="rect">
            <a:avLst/>
          </a:prstGeom>
          <a:solidFill>
            <a:schemeClr val="bg1">
              <a:lumMod val="85000"/>
            </a:schemeClr>
          </a:solidFill>
        </p:spPr>
        <p:txBody>
          <a:bodyPr wrap="square" rtlCol="0">
            <a:spAutoFit/>
          </a:bodyPr>
          <a:lstStyle/>
          <a:p>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n; </a:t>
            </a:r>
          </a:p>
          <a:p>
            <a:r>
              <a:rPr lang="en-US" sz="2400" b="1" dirty="0" smtClean="0">
                <a:latin typeface="Courier New" pitchFamily="49" charset="0"/>
                <a:cs typeface="Courier New" pitchFamily="49" charset="0"/>
              </a:rPr>
              <a:t>for(</a:t>
            </a:r>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x = 0; x &lt; 5; x++) </a:t>
            </a:r>
          </a:p>
          <a:p>
            <a:r>
              <a:rPr lang="en-US" sz="2400" b="1" dirty="0" smtClean="0">
                <a:latin typeface="Courier New" pitchFamily="49" charset="0"/>
                <a:cs typeface="Courier New" pitchFamily="49" charset="0"/>
              </a:rPr>
              <a:t>{ </a:t>
            </a:r>
          </a:p>
          <a:p>
            <a:pPr lvl="1"/>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"Enter a number: "; </a:t>
            </a:r>
          </a:p>
          <a:p>
            <a:pPr lvl="1"/>
            <a:r>
              <a:rPr lang="en-US" sz="2400" b="1" dirty="0" err="1" smtClean="0">
                <a:latin typeface="Courier New" pitchFamily="49" charset="0"/>
                <a:cs typeface="Courier New" pitchFamily="49" charset="0"/>
              </a:rPr>
              <a:t>cin</a:t>
            </a:r>
            <a:r>
              <a:rPr lang="en-US" sz="2400" b="1" dirty="0" smtClean="0">
                <a:latin typeface="Courier New" pitchFamily="49" charset="0"/>
                <a:cs typeface="Courier New" pitchFamily="49" charset="0"/>
              </a:rPr>
              <a:t> &gt;&gt; n; </a:t>
            </a:r>
          </a:p>
          <a:p>
            <a:pPr lvl="1"/>
            <a:r>
              <a:rPr lang="en-US" sz="2400" b="1" dirty="0" smtClean="0">
                <a:latin typeface="Courier New" pitchFamily="49" charset="0"/>
                <a:cs typeface="Courier New" pitchFamily="49" charset="0"/>
              </a:rPr>
              <a:t>if(n == 2) </a:t>
            </a:r>
          </a:p>
          <a:p>
            <a:pPr lvl="2"/>
            <a:r>
              <a:rPr lang="en-US" sz="2400" b="1" dirty="0" smtClean="0">
                <a:latin typeface="Courier New" pitchFamily="49" charset="0"/>
                <a:cs typeface="Courier New" pitchFamily="49" charset="0"/>
              </a:rPr>
              <a:t>break; </a:t>
            </a:r>
          </a:p>
          <a:p>
            <a:pPr lvl="1"/>
            <a:r>
              <a:rPr lang="en-US" sz="2400" b="1" dirty="0" smtClean="0">
                <a:latin typeface="Courier New" pitchFamily="49" charset="0"/>
                <a:cs typeface="Courier New" pitchFamily="49" charset="0"/>
              </a:rPr>
              <a:t>else </a:t>
            </a:r>
          </a:p>
          <a:p>
            <a:pPr lvl="2"/>
            <a:r>
              <a:rPr lang="en-US" sz="2400" b="1" dirty="0" smtClean="0">
                <a:latin typeface="Courier New" pitchFamily="49" charset="0"/>
                <a:cs typeface="Courier New" pitchFamily="49" charset="0"/>
              </a:rPr>
              <a:t>continue;</a:t>
            </a:r>
          </a:p>
          <a:p>
            <a:r>
              <a:rPr lang="en-US" sz="2400" b="1" dirty="0" smtClean="0">
                <a:latin typeface="Courier New" pitchFamily="49" charset="0"/>
                <a:cs typeface="Courier New" pitchFamily="49" charset="0"/>
              </a:rPr>
              <a:t>} 	</a:t>
            </a:r>
          </a:p>
          <a:p>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&lt;&lt;"You just typed in 2!\n";</a:t>
            </a:r>
          </a:p>
          <a:p>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&lt;&lt;"and it called the break statement!";</a:t>
            </a:r>
          </a:p>
        </p:txBody>
      </p:sp>
      <p:sp>
        <p:nvSpPr>
          <p:cNvPr id="8" name="Snip Diagonal Corner Rectangle 7"/>
          <p:cNvSpPr/>
          <p:nvPr/>
        </p:nvSpPr>
        <p:spPr>
          <a:xfrm>
            <a:off x="3429000" y="3124200"/>
            <a:ext cx="5181600" cy="17526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If value of </a:t>
            </a:r>
            <a:r>
              <a:rPr lang="en-US" sz="3200" b="1" dirty="0" smtClean="0">
                <a:solidFill>
                  <a:schemeClr val="tx1"/>
                </a:solidFill>
                <a:latin typeface="Courier New" pitchFamily="49" charset="0"/>
                <a:cs typeface="Courier New" pitchFamily="49" charset="0"/>
              </a:rPr>
              <a:t>n</a:t>
            </a:r>
            <a:r>
              <a:rPr lang="en-US" sz="3200" dirty="0" smtClean="0"/>
              <a:t> is 2, looping will stop else it will continue to the next loop</a:t>
            </a:r>
            <a:endParaRPr lang="en-US" sz="3200" dirty="0"/>
          </a:p>
        </p:txBody>
      </p:sp>
      <p:cxnSp>
        <p:nvCxnSpPr>
          <p:cNvPr id="13" name="Straight Connector 12"/>
          <p:cNvCxnSpPr/>
          <p:nvPr/>
        </p:nvCxnSpPr>
        <p:spPr>
          <a:xfrm>
            <a:off x="2362200" y="3886200"/>
            <a:ext cx="762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476500" y="4533900"/>
            <a:ext cx="1295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33400" y="4648200"/>
            <a:ext cx="685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685006" y="3429000"/>
            <a:ext cx="2438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38</a:t>
            </a:fld>
            <a:endParaRPr lang="en-US"/>
          </a:p>
        </p:txBody>
      </p:sp>
      <p:sp>
        <p:nvSpPr>
          <p:cNvPr id="6" name="Content Placeholder 5"/>
          <p:cNvSpPr>
            <a:spLocks noGrp="1"/>
          </p:cNvSpPr>
          <p:nvPr>
            <p:ph sz="quarter" idx="1"/>
          </p:nvPr>
        </p:nvSpPr>
        <p:spPr/>
        <p:txBody>
          <a:bodyPr/>
          <a:lstStyle/>
          <a:p>
            <a:r>
              <a:rPr lang="en-US" dirty="0" smtClean="0"/>
              <a:t>Number of repetition is known in advance</a:t>
            </a:r>
          </a:p>
          <a:p>
            <a:r>
              <a:rPr lang="en-US" dirty="0" err="1" smtClean="0"/>
              <a:t>e.g</a:t>
            </a:r>
            <a:r>
              <a:rPr lang="en-US" dirty="0" smtClean="0"/>
              <a:t>: repeat a process </a:t>
            </a:r>
            <a:r>
              <a:rPr lang="en-US" b="1" dirty="0" smtClean="0"/>
              <a:t>10 times</a:t>
            </a:r>
            <a:r>
              <a:rPr lang="en-US" dirty="0" smtClean="0"/>
              <a:t>. Meaning, 1 process will be repeated </a:t>
            </a:r>
            <a:r>
              <a:rPr lang="en-US" b="1" dirty="0" smtClean="0"/>
              <a:t>10 times</a:t>
            </a:r>
            <a:r>
              <a:rPr lang="en-US" dirty="0" smtClean="0"/>
              <a:t>.</a:t>
            </a:r>
            <a:endParaRPr lang="en-US" dirty="0"/>
          </a:p>
        </p:txBody>
      </p:sp>
      <p:sp>
        <p:nvSpPr>
          <p:cNvPr id="7" name="TextBox 6"/>
          <p:cNvSpPr txBox="1"/>
          <p:nvPr/>
        </p:nvSpPr>
        <p:spPr>
          <a:xfrm>
            <a:off x="1066800" y="2819400"/>
            <a:ext cx="7239000" cy="3046988"/>
          </a:xfrm>
          <a:prstGeom prst="rect">
            <a:avLst/>
          </a:prstGeom>
          <a:solidFill>
            <a:schemeClr val="bg1">
              <a:lumMod val="85000"/>
            </a:schemeClr>
          </a:solidFill>
        </p:spPr>
        <p:txBody>
          <a:bodyPr wrap="square" rtlCol="0">
            <a:spAutoFit/>
          </a:bodyPr>
          <a:lstStyle/>
          <a:p>
            <a:r>
              <a:rPr lang="en-US" sz="2400" b="1" dirty="0" smtClean="0">
                <a:latin typeface="Courier New" pitchFamily="49" charset="0"/>
                <a:cs typeface="Courier New" pitchFamily="49" charset="0"/>
              </a:rPr>
              <a:t>/*  example using for loop */</a:t>
            </a:r>
          </a:p>
          <a:p>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x;</a:t>
            </a:r>
          </a:p>
          <a:p>
            <a:r>
              <a:rPr lang="en-US" sz="2400" b="1" dirty="0" smtClean="0">
                <a:latin typeface="Courier New" pitchFamily="49" charset="0"/>
                <a:cs typeface="Courier New" pitchFamily="49" charset="0"/>
              </a:rPr>
              <a:t>for (x = 0; x &lt; 10; x++)</a:t>
            </a:r>
          </a:p>
          <a:p>
            <a:r>
              <a:rPr lang="en-US" sz="2400" b="1" dirty="0" smtClean="0">
                <a:latin typeface="Courier New" pitchFamily="49" charset="0"/>
                <a:cs typeface="Courier New" pitchFamily="49" charset="0"/>
              </a:rPr>
              <a:t>{</a:t>
            </a:r>
          </a:p>
          <a:p>
            <a:pPr lvl="1"/>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will study hard ";</a:t>
            </a:r>
          </a:p>
          <a:p>
            <a:pPr lvl="1"/>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"no matter how hard ";</a:t>
            </a:r>
          </a:p>
          <a:p>
            <a:pPr lvl="1"/>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a:t>
            </a:r>
            <a:r>
              <a:rPr lang="en-US" sz="2400" b="1" dirty="0" err="1" smtClean="0">
                <a:latin typeface="Courier New" pitchFamily="49" charset="0"/>
                <a:cs typeface="Courier New" pitchFamily="49" charset="0"/>
              </a:rPr>
              <a:t>c++</a:t>
            </a:r>
            <a:r>
              <a:rPr lang="en-US" sz="2400" b="1" dirty="0" smtClean="0">
                <a:latin typeface="Courier New" pitchFamily="49" charset="0"/>
                <a:cs typeface="Courier New" pitchFamily="49" charset="0"/>
              </a:rPr>
              <a:t> programming is.";</a:t>
            </a:r>
          </a:p>
          <a:p>
            <a:r>
              <a:rPr lang="en-US" sz="2400" b="1" dirty="0"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39</a:t>
            </a:fld>
            <a:endParaRPr lang="en-US"/>
          </a:p>
        </p:txBody>
      </p:sp>
      <p:sp>
        <p:nvSpPr>
          <p:cNvPr id="6" name="Content Placeholder 5"/>
          <p:cNvSpPr>
            <a:spLocks noGrp="1"/>
          </p:cNvSpPr>
          <p:nvPr>
            <p:ph sz="quarter" idx="1"/>
          </p:nvPr>
        </p:nvSpPr>
        <p:spPr/>
        <p:txBody>
          <a:bodyPr/>
          <a:lstStyle/>
          <a:p>
            <a:endParaRPr lang="en-US" dirty="0"/>
          </a:p>
        </p:txBody>
      </p:sp>
      <p:sp>
        <p:nvSpPr>
          <p:cNvPr id="7" name="TextBox 6"/>
          <p:cNvSpPr txBox="1"/>
          <p:nvPr/>
        </p:nvSpPr>
        <p:spPr>
          <a:xfrm>
            <a:off x="914400" y="1447800"/>
            <a:ext cx="7772400" cy="4832092"/>
          </a:xfrm>
          <a:prstGeom prst="rect">
            <a:avLst/>
          </a:prstGeom>
          <a:solidFill>
            <a:schemeClr val="bg1">
              <a:lumMod val="85000"/>
            </a:schemeClr>
          </a:solidFill>
        </p:spPr>
        <p:txBody>
          <a:bodyPr wrap="square" rtlCol="0">
            <a:spAutoFit/>
          </a:bodyPr>
          <a:lstStyle/>
          <a:p>
            <a:r>
              <a:rPr lang="en-US" sz="2200" b="1" dirty="0" smtClean="0">
                <a:latin typeface="Courier New" pitchFamily="49" charset="0"/>
                <a:cs typeface="Courier New" pitchFamily="49" charset="0"/>
              </a:rPr>
              <a:t>/*  example using while loop */</a:t>
            </a:r>
          </a:p>
          <a:p>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total, </a:t>
            </a:r>
            <a:r>
              <a:rPr lang="en-US" sz="2200" b="1" dirty="0" err="1" smtClean="0">
                <a:latin typeface="Courier New" pitchFamily="49" charset="0"/>
                <a:cs typeface="Courier New" pitchFamily="49" charset="0"/>
              </a:rPr>
              <a:t>gradeCounter</a:t>
            </a:r>
            <a:r>
              <a:rPr lang="en-US" sz="2200" b="1" dirty="0" smtClean="0">
                <a:latin typeface="Courier New" pitchFamily="49" charset="0"/>
                <a:cs typeface="Courier New" pitchFamily="49" charset="0"/>
              </a:rPr>
              <a:t>, grade, average; </a:t>
            </a:r>
          </a:p>
          <a:p>
            <a:r>
              <a:rPr lang="en-US" sz="2200" b="1" dirty="0" smtClean="0">
                <a:latin typeface="Courier New" pitchFamily="49" charset="0"/>
                <a:cs typeface="Courier New" pitchFamily="49" charset="0"/>
              </a:rPr>
              <a:t>total = 0; </a:t>
            </a:r>
          </a:p>
          <a:p>
            <a:r>
              <a:rPr lang="en-US" sz="2200" b="1" dirty="0" err="1" smtClean="0">
                <a:latin typeface="Courier New" pitchFamily="49" charset="0"/>
                <a:cs typeface="Courier New" pitchFamily="49" charset="0"/>
              </a:rPr>
              <a:t>gradeCounter</a:t>
            </a:r>
            <a:r>
              <a:rPr lang="en-US" sz="2200" b="1" dirty="0" smtClean="0">
                <a:latin typeface="Courier New" pitchFamily="49" charset="0"/>
                <a:cs typeface="Courier New" pitchFamily="49" charset="0"/>
              </a:rPr>
              <a:t> = 1;</a:t>
            </a:r>
          </a:p>
          <a:p>
            <a:endParaRPr lang="en-US" sz="2200" b="1" dirty="0" smtClean="0">
              <a:latin typeface="Courier New" pitchFamily="49" charset="0"/>
              <a:cs typeface="Courier New" pitchFamily="49" charset="0"/>
            </a:endParaRPr>
          </a:p>
          <a:p>
            <a:r>
              <a:rPr lang="en-US" sz="2200" b="1" dirty="0" smtClean="0">
                <a:latin typeface="Courier New" pitchFamily="49" charset="0"/>
                <a:cs typeface="Courier New" pitchFamily="49" charset="0"/>
              </a:rPr>
              <a:t>while (</a:t>
            </a:r>
            <a:r>
              <a:rPr lang="en-US" sz="2200" b="1" dirty="0" err="1" smtClean="0">
                <a:latin typeface="Courier New" pitchFamily="49" charset="0"/>
                <a:cs typeface="Courier New" pitchFamily="49" charset="0"/>
              </a:rPr>
              <a:t>gradeCounter</a:t>
            </a:r>
            <a:r>
              <a:rPr lang="en-US" sz="2200" b="1" dirty="0" smtClean="0">
                <a:latin typeface="Courier New" pitchFamily="49" charset="0"/>
                <a:cs typeface="Courier New" pitchFamily="49" charset="0"/>
              </a:rPr>
              <a:t> &lt;= 10)		</a:t>
            </a:r>
          </a:p>
          <a:p>
            <a:r>
              <a:rPr lang="en-US" sz="2200" b="1" dirty="0" smtClean="0">
                <a:latin typeface="Courier New" pitchFamily="49" charset="0"/>
                <a:cs typeface="Courier New" pitchFamily="49" charset="0"/>
              </a:rPr>
              <a:t>{</a:t>
            </a:r>
          </a:p>
          <a:p>
            <a:pPr lvl="1"/>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"Enter grade: ";		</a:t>
            </a:r>
          </a:p>
          <a:p>
            <a:pPr lvl="1"/>
            <a:r>
              <a:rPr lang="en-US" sz="2200" b="1" dirty="0" err="1" smtClean="0">
                <a:latin typeface="Courier New" pitchFamily="49" charset="0"/>
                <a:cs typeface="Courier New" pitchFamily="49" charset="0"/>
              </a:rPr>
              <a:t>cin</a:t>
            </a:r>
            <a:r>
              <a:rPr lang="en-US" sz="2200" b="1" dirty="0" smtClean="0">
                <a:latin typeface="Courier New" pitchFamily="49" charset="0"/>
                <a:cs typeface="Courier New" pitchFamily="49" charset="0"/>
              </a:rPr>
              <a:t> &gt;&gt; grade;			</a:t>
            </a:r>
          </a:p>
          <a:p>
            <a:pPr lvl="1"/>
            <a:r>
              <a:rPr lang="en-US" sz="2200" b="1" dirty="0" smtClean="0">
                <a:latin typeface="Courier New" pitchFamily="49" charset="0"/>
                <a:cs typeface="Courier New" pitchFamily="49" charset="0"/>
              </a:rPr>
              <a:t>total = total + grade;		</a:t>
            </a:r>
          </a:p>
          <a:p>
            <a:pPr lvl="1"/>
            <a:r>
              <a:rPr lang="en-US" sz="2200" b="1" dirty="0" err="1" smtClean="0">
                <a:latin typeface="Courier New" pitchFamily="49" charset="0"/>
                <a:cs typeface="Courier New" pitchFamily="49" charset="0"/>
              </a:rPr>
              <a:t>gradeCounter</a:t>
            </a:r>
            <a:r>
              <a:rPr lang="en-US" sz="2200" b="1" dirty="0" smtClean="0">
                <a:latin typeface="Courier New" pitchFamily="49" charset="0"/>
                <a:cs typeface="Courier New" pitchFamily="49" charset="0"/>
              </a:rPr>
              <a:t> = </a:t>
            </a:r>
            <a:r>
              <a:rPr lang="en-US" sz="2200" b="1" dirty="0" err="1" smtClean="0">
                <a:latin typeface="Courier New" pitchFamily="49" charset="0"/>
                <a:cs typeface="Courier New" pitchFamily="49" charset="0"/>
              </a:rPr>
              <a:t>gradeCounter</a:t>
            </a:r>
            <a:r>
              <a:rPr lang="en-US" sz="2200" b="1" dirty="0" smtClean="0">
                <a:latin typeface="Courier New" pitchFamily="49" charset="0"/>
                <a:cs typeface="Courier New" pitchFamily="49" charset="0"/>
              </a:rPr>
              <a:t> + 1;	</a:t>
            </a:r>
          </a:p>
          <a:p>
            <a:r>
              <a:rPr lang="en-US" sz="2200" b="1" dirty="0" smtClean="0">
                <a:latin typeface="Courier New" pitchFamily="49" charset="0"/>
                <a:cs typeface="Courier New" pitchFamily="49" charset="0"/>
              </a:rPr>
              <a:t>}</a:t>
            </a:r>
          </a:p>
          <a:p>
            <a:r>
              <a:rPr lang="en-US" sz="2200" b="1" dirty="0" smtClean="0">
                <a:latin typeface="Courier New" pitchFamily="49" charset="0"/>
                <a:cs typeface="Courier New" pitchFamily="49" charset="0"/>
              </a:rPr>
              <a:t>average = total / 10;			</a:t>
            </a:r>
          </a:p>
          <a:p>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"Class average is " &lt;&lt; average;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lstStyle/>
          <a:p>
            <a:endParaRPr lang="en-US"/>
          </a:p>
        </p:txBody>
      </p:sp>
      <p:sp>
        <p:nvSpPr>
          <p:cNvPr id="5" name="TextBox 4"/>
          <p:cNvSpPr txBox="1"/>
          <p:nvPr/>
        </p:nvSpPr>
        <p:spPr>
          <a:xfrm>
            <a:off x="914400" y="1447800"/>
            <a:ext cx="7772400" cy="3785652"/>
          </a:xfrm>
          <a:prstGeom prst="rect">
            <a:avLst/>
          </a:prstGeom>
          <a:solidFill>
            <a:schemeClr val="bg1">
              <a:lumMod val="85000"/>
            </a:schemeClr>
          </a:solidFill>
        </p:spPr>
        <p:txBody>
          <a:bodyPr wrap="square" rtlCol="0">
            <a:spAutoFit/>
          </a:bodyPr>
          <a:lstStyle/>
          <a:p>
            <a:r>
              <a:rPr lang="pt-BR" sz="2000" b="1" dirty="0" smtClean="0">
                <a:latin typeface="Courier New" pitchFamily="49" charset="0"/>
                <a:cs typeface="Courier New" pitchFamily="49" charset="0"/>
              </a:rPr>
              <a:t>/*</a:t>
            </a:r>
          </a:p>
          <a:p>
            <a:r>
              <a:rPr lang="pt-BR" sz="2000" b="1" dirty="0" smtClean="0">
                <a:latin typeface="Courier New" pitchFamily="49" charset="0"/>
                <a:cs typeface="Courier New" pitchFamily="49" charset="0"/>
              </a:rPr>
              <a:t>Problem: Sum 5 numbers, calculate the average, display the results</a:t>
            </a:r>
          </a:p>
          <a:p>
            <a:r>
              <a:rPr lang="pt-BR" sz="2000" b="1" dirty="0" smtClean="0">
                <a:latin typeface="Courier New" pitchFamily="49" charset="0"/>
                <a:cs typeface="Courier New" pitchFamily="49" charset="0"/>
              </a:rPr>
              <a:t>*/</a:t>
            </a:r>
          </a:p>
          <a:p>
            <a:endParaRPr lang="pt-BR" sz="2000" b="1" dirty="0" smtClean="0">
              <a:latin typeface="Courier New" pitchFamily="49" charset="0"/>
              <a:cs typeface="Courier New" pitchFamily="49" charset="0"/>
            </a:endParaRPr>
          </a:p>
          <a:p>
            <a:r>
              <a:rPr lang="pt-BR" sz="2000" b="1" dirty="0" smtClean="0">
                <a:latin typeface="Courier New" pitchFamily="49" charset="0"/>
                <a:cs typeface="Courier New" pitchFamily="49" charset="0"/>
              </a:rPr>
              <a:t>int num1, num2, num3, num4, num5;</a:t>
            </a:r>
          </a:p>
          <a:p>
            <a:r>
              <a:rPr lang="pt-BR" sz="2000" b="1" dirty="0" smtClean="0">
                <a:latin typeface="Courier New" pitchFamily="49" charset="0"/>
                <a:cs typeface="Courier New" pitchFamily="49" charset="0"/>
              </a:rPr>
              <a:t>int sum;</a:t>
            </a:r>
          </a:p>
          <a:p>
            <a:r>
              <a:rPr lang="pt-BR" sz="2000" b="1" dirty="0" smtClean="0">
                <a:latin typeface="Courier New" pitchFamily="49" charset="0"/>
                <a:cs typeface="Courier New" pitchFamily="49" charset="0"/>
              </a:rPr>
              <a:t>float average;</a:t>
            </a:r>
          </a:p>
          <a:p>
            <a:r>
              <a:rPr lang="pt-BR" sz="2000" b="1" dirty="0" smtClean="0">
                <a:latin typeface="Courier New" pitchFamily="49" charset="0"/>
                <a:cs typeface="Courier New" pitchFamily="49" charset="0"/>
              </a:rPr>
              <a:t>cin&gt;&gt;num1&gt;&gt;num2&gt;&gt;num3&gt;&gt;num4&gt;&gt;num5;</a:t>
            </a:r>
          </a:p>
          <a:p>
            <a:r>
              <a:rPr lang="pt-BR" sz="2000" b="1" dirty="0" smtClean="0">
                <a:latin typeface="Courier New" pitchFamily="49" charset="0"/>
                <a:cs typeface="Courier New" pitchFamily="49" charset="0"/>
              </a:rPr>
              <a:t>sum = num1 + num2 + num3 + num4 + num5;</a:t>
            </a:r>
          </a:p>
          <a:p>
            <a:r>
              <a:rPr lang="pt-BR" sz="2000" b="1" dirty="0" smtClean="0">
                <a:latin typeface="Courier New" pitchFamily="49" charset="0"/>
                <a:cs typeface="Courier New" pitchFamily="49" charset="0"/>
              </a:rPr>
              <a:t>average = sum / 5;</a:t>
            </a:r>
          </a:p>
          <a:p>
            <a:r>
              <a:rPr lang="pt-BR" sz="2000" b="1" dirty="0" smtClean="0">
                <a:latin typeface="Courier New" pitchFamily="49" charset="0"/>
                <a:cs typeface="Courier New" pitchFamily="49" charset="0"/>
              </a:rPr>
              <a:t>cout&lt;&lt;"Sum: "&lt;&lt;sum&lt;&lt;"\tAverage: "&lt;&lt;average;</a:t>
            </a:r>
            <a:endParaRPr lang="en-US" sz="2000" b="1" dirty="0">
              <a:latin typeface="Courier New" pitchFamily="49" charset="0"/>
              <a:cs typeface="Courier New" pitchFamily="49" charset="0"/>
            </a:endParaRPr>
          </a:p>
        </p:txBody>
      </p:sp>
      <p:sp>
        <p:nvSpPr>
          <p:cNvPr id="6" name="Snip Diagonal Corner Rectangle 5"/>
          <p:cNvSpPr/>
          <p:nvPr/>
        </p:nvSpPr>
        <p:spPr>
          <a:xfrm>
            <a:off x="6324600" y="2209800"/>
            <a:ext cx="2438400" cy="15240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Is this what you are thinking???</a:t>
            </a:r>
            <a:endParaRPr lang="en-US" sz="3200" dirty="0"/>
          </a:p>
        </p:txBody>
      </p:sp>
      <p:sp>
        <p:nvSpPr>
          <p:cNvPr id="7" name="Date Placeholder 6"/>
          <p:cNvSpPr>
            <a:spLocks noGrp="1"/>
          </p:cNvSpPr>
          <p:nvPr>
            <p:ph type="dt" sz="half" idx="10"/>
          </p:nvPr>
        </p:nvSpPr>
        <p:spPr/>
        <p:txBody>
          <a:bodyPr/>
          <a:lstStyle/>
          <a:p>
            <a:fld id="{7E422870-B426-453A-972F-53F23122B390}" type="datetime1">
              <a:rPr lang="en-US" smtClean="0"/>
              <a:pPr/>
              <a:t>8/20/2014</a:t>
            </a:fld>
            <a:endParaRPr lang="en-US"/>
          </a:p>
        </p:txBody>
      </p:sp>
      <p:sp>
        <p:nvSpPr>
          <p:cNvPr id="8" name="Slide Number Placeholder 7"/>
          <p:cNvSpPr>
            <a:spLocks noGrp="1"/>
          </p:cNvSpPr>
          <p:nvPr>
            <p:ph type="sldNum" sz="quarter" idx="12"/>
          </p:nvPr>
        </p:nvSpPr>
        <p:spPr/>
        <p:txBody>
          <a:bodyPr/>
          <a:lstStyle/>
          <a:p>
            <a:fld id="{4B927112-3BE4-4FAC-9CD7-9514E7DC4F6D}" type="slidenum">
              <a:rPr lang="en-US" smtClean="0"/>
              <a:pPr/>
              <a:t>4</a:t>
            </a:fld>
            <a:endParaRPr lang="en-US"/>
          </a:p>
        </p:txBody>
      </p:sp>
      <p:sp>
        <p:nvSpPr>
          <p:cNvPr id="9" name="Footer Placeholder 8"/>
          <p:cNvSpPr>
            <a:spLocks noGrp="1"/>
          </p:cNvSpPr>
          <p:nvPr>
            <p:ph type="ftr" sz="quarter" idx="11"/>
          </p:nvPr>
        </p:nvSpPr>
        <p:spPr/>
        <p:txBody>
          <a:bodyPr/>
          <a:lstStyle/>
          <a:p>
            <a:r>
              <a:rPr lang="en-US" smtClean="0"/>
              <a:t>EA | CSC128 | TOPIC04</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Thinking Test</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40</a:t>
            </a:fld>
            <a:endParaRPr lang="en-US"/>
          </a:p>
        </p:txBody>
      </p:sp>
      <p:sp>
        <p:nvSpPr>
          <p:cNvPr id="6" name="Content Placeholder 5"/>
          <p:cNvSpPr>
            <a:spLocks noGrp="1"/>
          </p:cNvSpPr>
          <p:nvPr>
            <p:ph sz="quarter" idx="1"/>
          </p:nvPr>
        </p:nvSpPr>
        <p:spPr/>
        <p:txBody>
          <a:bodyPr/>
          <a:lstStyle/>
          <a:p>
            <a:r>
              <a:rPr lang="en-US" dirty="0" smtClean="0"/>
              <a:t>Test 1</a:t>
            </a:r>
          </a:p>
          <a:p>
            <a:pPr lvl="1"/>
            <a:r>
              <a:rPr lang="en-US" dirty="0" smtClean="0"/>
              <a:t>Your program should be able to receive </a:t>
            </a:r>
            <a:r>
              <a:rPr lang="en-US" b="1" dirty="0" smtClean="0"/>
              <a:t>2 inputs </a:t>
            </a:r>
            <a:r>
              <a:rPr lang="en-US" dirty="0" smtClean="0"/>
              <a:t>entered by user</a:t>
            </a:r>
          </a:p>
          <a:p>
            <a:pPr lvl="1"/>
            <a:r>
              <a:rPr lang="en-US" dirty="0" smtClean="0"/>
              <a:t>Determine smallest and largest input</a:t>
            </a:r>
          </a:p>
          <a:p>
            <a:r>
              <a:rPr lang="en-US" dirty="0" smtClean="0"/>
              <a:t>Test 2</a:t>
            </a:r>
          </a:p>
          <a:p>
            <a:pPr lvl="1"/>
            <a:r>
              <a:rPr lang="en-US" dirty="0" smtClean="0"/>
              <a:t>Your program should be able to receive </a:t>
            </a:r>
            <a:r>
              <a:rPr lang="en-US" b="1" dirty="0" smtClean="0"/>
              <a:t>3 inputs </a:t>
            </a:r>
            <a:r>
              <a:rPr lang="en-US" dirty="0" smtClean="0"/>
              <a:t>entered by user</a:t>
            </a:r>
          </a:p>
          <a:p>
            <a:pPr lvl="1"/>
            <a:r>
              <a:rPr lang="en-US" dirty="0" smtClean="0"/>
              <a:t>Determine smallest and largest input</a:t>
            </a:r>
          </a:p>
          <a:p>
            <a:pPr lvl="1"/>
            <a:endParaRPr lang="en-US" dirty="0"/>
          </a:p>
        </p:txBody>
      </p:sp>
      <p:sp>
        <p:nvSpPr>
          <p:cNvPr id="7" name="Smiley Face 6"/>
          <p:cNvSpPr/>
          <p:nvPr/>
        </p:nvSpPr>
        <p:spPr>
          <a:xfrm>
            <a:off x="304800" y="304800"/>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 Counter-controlled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41</a:t>
            </a:fld>
            <a:endParaRPr lang="en-US"/>
          </a:p>
        </p:txBody>
      </p:sp>
      <p:sp>
        <p:nvSpPr>
          <p:cNvPr id="6" name="Content Placeholder 5"/>
          <p:cNvSpPr>
            <a:spLocks noGrp="1"/>
          </p:cNvSpPr>
          <p:nvPr>
            <p:ph sz="quarter" idx="1"/>
          </p:nvPr>
        </p:nvSpPr>
        <p:spPr/>
        <p:txBody>
          <a:bodyPr/>
          <a:lstStyle/>
          <a:p>
            <a:pPr lvl="0"/>
            <a:r>
              <a:rPr lang="en-US" dirty="0" smtClean="0"/>
              <a:t>Write a complete C++ program to find smallest and largest number from </a:t>
            </a:r>
            <a:r>
              <a:rPr lang="en-US" b="1" u="sng" dirty="0" smtClean="0"/>
              <a:t>a sequence of five integers input from keyboard</a:t>
            </a:r>
            <a:r>
              <a:rPr lang="en-US" dirty="0" smtClean="0"/>
              <a:t>.</a:t>
            </a:r>
          </a:p>
          <a:p>
            <a:pPr lvl="1"/>
            <a:r>
              <a:rPr lang="en-US" b="1" i="1" dirty="0" smtClean="0"/>
              <a:t>Problem definition</a:t>
            </a:r>
            <a:endParaRPr lang="en-US" dirty="0" smtClean="0"/>
          </a:p>
          <a:p>
            <a:pPr lvl="1"/>
            <a:r>
              <a:rPr lang="en-US" dirty="0" smtClean="0"/>
              <a:t>Input: Any 5 numbers</a:t>
            </a:r>
          </a:p>
          <a:p>
            <a:pPr lvl="1"/>
            <a:r>
              <a:rPr lang="en-US" dirty="0" smtClean="0"/>
              <a:t>Process: Accept the number and determine smallest and largest</a:t>
            </a:r>
          </a:p>
          <a:p>
            <a:pPr lvl="1"/>
            <a:r>
              <a:rPr lang="en-US" dirty="0" smtClean="0"/>
              <a:t>Output: maximum and minimum</a:t>
            </a:r>
          </a:p>
          <a:p>
            <a:pPr lvl="1"/>
            <a:r>
              <a:rPr lang="en-US" dirty="0" smtClean="0"/>
              <a:t>File:</a:t>
            </a:r>
            <a:r>
              <a:rPr lang="en-US" i="1" dirty="0" smtClean="0"/>
              <a:t> </a:t>
            </a:r>
            <a:r>
              <a:rPr lang="en-US" b="1" i="1" dirty="0" smtClean="0"/>
              <a:t>topic_04_mix_max_01.cpp</a:t>
            </a:r>
          </a:p>
          <a:p>
            <a:endParaRPr lang="en-US" dirty="0"/>
          </a:p>
        </p:txBody>
      </p:sp>
      <p:sp>
        <p:nvSpPr>
          <p:cNvPr id="7" name="Smiley Face 6"/>
          <p:cNvSpPr/>
          <p:nvPr/>
        </p:nvSpPr>
        <p:spPr>
          <a:xfrm>
            <a:off x="304800" y="304800"/>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 Counter-controlled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42</a:t>
            </a:fld>
            <a:endParaRPr lang="en-US"/>
          </a:p>
        </p:txBody>
      </p:sp>
      <p:sp>
        <p:nvSpPr>
          <p:cNvPr id="6" name="Content Placeholder 5"/>
          <p:cNvSpPr>
            <a:spLocks noGrp="1"/>
          </p:cNvSpPr>
          <p:nvPr>
            <p:ph sz="quarter" idx="1"/>
          </p:nvPr>
        </p:nvSpPr>
        <p:spPr/>
        <p:txBody>
          <a:bodyPr/>
          <a:lstStyle/>
          <a:p>
            <a:pPr lvl="0"/>
            <a:r>
              <a:rPr lang="en-US" dirty="0" smtClean="0"/>
              <a:t>Write a complete C++ program to </a:t>
            </a:r>
            <a:r>
              <a:rPr lang="en-US" b="1" u="sng" dirty="0" smtClean="0"/>
              <a:t>find the largest of sequence of integers</a:t>
            </a:r>
            <a:r>
              <a:rPr lang="en-US" dirty="0" smtClean="0"/>
              <a:t>. The </a:t>
            </a:r>
            <a:r>
              <a:rPr lang="en-US" b="1" u="sng" dirty="0" smtClean="0"/>
              <a:t>number of integers is determined by user</a:t>
            </a:r>
            <a:r>
              <a:rPr lang="en-US" dirty="0" smtClean="0"/>
              <a:t>.</a:t>
            </a:r>
          </a:p>
          <a:p>
            <a:pPr lvl="1"/>
            <a:r>
              <a:rPr lang="en-US" b="1" i="1" dirty="0" smtClean="0"/>
              <a:t>Problem definition</a:t>
            </a:r>
            <a:endParaRPr lang="en-US" dirty="0" smtClean="0"/>
          </a:p>
          <a:p>
            <a:pPr lvl="1"/>
            <a:r>
              <a:rPr lang="en-US" dirty="0" smtClean="0"/>
              <a:t>Input: number, </a:t>
            </a:r>
            <a:r>
              <a:rPr lang="en-US" dirty="0" err="1" smtClean="0"/>
              <a:t>totalNumber</a:t>
            </a:r>
            <a:endParaRPr lang="en-US" dirty="0" smtClean="0"/>
          </a:p>
          <a:p>
            <a:pPr lvl="1"/>
            <a:r>
              <a:rPr lang="en-US" dirty="0" smtClean="0"/>
              <a:t>Process: Accept numbers and compare to the largest</a:t>
            </a:r>
          </a:p>
          <a:p>
            <a:pPr lvl="1"/>
            <a:r>
              <a:rPr lang="en-US" dirty="0" smtClean="0"/>
              <a:t>Output: largest</a:t>
            </a:r>
          </a:p>
          <a:p>
            <a:pPr lvl="1"/>
            <a:r>
              <a:rPr lang="en-US" dirty="0" smtClean="0"/>
              <a:t>File:</a:t>
            </a:r>
            <a:r>
              <a:rPr lang="en-US" i="1" dirty="0" smtClean="0"/>
              <a:t> </a:t>
            </a:r>
            <a:r>
              <a:rPr lang="en-US" b="1" i="1" dirty="0" smtClean="0"/>
              <a:t>topic_04_largest_01.cpp</a:t>
            </a:r>
          </a:p>
          <a:p>
            <a:endParaRPr lang="en-US" dirty="0"/>
          </a:p>
        </p:txBody>
      </p:sp>
      <p:sp>
        <p:nvSpPr>
          <p:cNvPr id="7" name="Smiley Face 6"/>
          <p:cNvSpPr/>
          <p:nvPr/>
        </p:nvSpPr>
        <p:spPr>
          <a:xfrm>
            <a:off x="304800" y="304800"/>
            <a:ext cx="4572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do…while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43</a:t>
            </a:fld>
            <a:endParaRPr lang="en-US"/>
          </a:p>
        </p:txBody>
      </p:sp>
      <p:sp>
        <p:nvSpPr>
          <p:cNvPr id="6" name="Content Placeholder 5"/>
          <p:cNvSpPr>
            <a:spLocks noGrp="1"/>
          </p:cNvSpPr>
          <p:nvPr>
            <p:ph sz="quarter" idx="1"/>
          </p:nvPr>
        </p:nvSpPr>
        <p:spPr/>
        <p:txBody>
          <a:bodyPr/>
          <a:lstStyle/>
          <a:p>
            <a:pPr lvl="0"/>
            <a:r>
              <a:rPr lang="en-US" dirty="0" smtClean="0"/>
              <a:t>Execute the statements (loop body) first, then check expression/condition</a:t>
            </a:r>
          </a:p>
          <a:p>
            <a:pPr lvl="0"/>
            <a:r>
              <a:rPr lang="en-US" dirty="0" smtClean="0"/>
              <a:t>Syntax/structure:</a:t>
            </a:r>
            <a:endParaRPr lang="en-US" dirty="0"/>
          </a:p>
        </p:txBody>
      </p:sp>
      <p:sp>
        <p:nvSpPr>
          <p:cNvPr id="8" name="TextBox 7"/>
          <p:cNvSpPr txBox="1"/>
          <p:nvPr/>
        </p:nvSpPr>
        <p:spPr>
          <a:xfrm>
            <a:off x="990600" y="2819400"/>
            <a:ext cx="7543800" cy="2246769"/>
          </a:xfrm>
          <a:prstGeom prst="rect">
            <a:avLst/>
          </a:prstGeom>
          <a:solidFill>
            <a:schemeClr val="bg1">
              <a:lumMod val="85000"/>
            </a:schemeClr>
          </a:solidFill>
        </p:spPr>
        <p:txBody>
          <a:bodyPr wrap="square" rtlCol="0">
            <a:spAutoFit/>
          </a:bodyPr>
          <a:lstStyle/>
          <a:p>
            <a:r>
              <a:rPr lang="en-US" sz="2800" b="1" dirty="0" smtClean="0">
                <a:latin typeface="Courier New" pitchFamily="49" charset="0"/>
                <a:cs typeface="Courier New" pitchFamily="49" charset="0"/>
              </a:rPr>
              <a:t>do</a:t>
            </a:r>
          </a:p>
          <a:p>
            <a:r>
              <a:rPr lang="en-US" sz="2800" b="1" dirty="0" smtClean="0">
                <a:latin typeface="Courier New" pitchFamily="49" charset="0"/>
                <a:cs typeface="Courier New" pitchFamily="49" charset="0"/>
              </a:rPr>
              <a:t>{</a:t>
            </a:r>
          </a:p>
          <a:p>
            <a:r>
              <a:rPr lang="en-US" sz="2800" b="1" dirty="0" smtClean="0">
                <a:latin typeface="Courier New" pitchFamily="49" charset="0"/>
                <a:cs typeface="Courier New" pitchFamily="49" charset="0"/>
              </a:rPr>
              <a:t>	statements;</a:t>
            </a:r>
          </a:p>
          <a:p>
            <a:r>
              <a:rPr lang="en-US" sz="2800" b="1" dirty="0" smtClean="0">
                <a:latin typeface="Courier New" pitchFamily="49" charset="0"/>
                <a:cs typeface="Courier New" pitchFamily="49" charset="0"/>
              </a:rPr>
              <a:t>}</a:t>
            </a:r>
          </a:p>
          <a:p>
            <a:r>
              <a:rPr lang="en-US" sz="2800" b="1" dirty="0">
                <a:latin typeface="Courier New" pitchFamily="49" charset="0"/>
                <a:cs typeface="Courier New" pitchFamily="49" charset="0"/>
              </a:rPr>
              <a:t>while(expression</a:t>
            </a:r>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Tree>
    <p:extLst>
      <p:ext uri="{BB962C8B-B14F-4D97-AF65-F5344CB8AC3E}">
        <p14:creationId xmlns:p14="http://schemas.microsoft.com/office/powerpoint/2010/main" val="1477802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do…while</a:t>
            </a:r>
            <a:r>
              <a:rPr lang="en-US" dirty="0" smtClean="0"/>
              <a:t>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44</a:t>
            </a:fld>
            <a:endParaRPr lang="en-US"/>
          </a:p>
        </p:txBody>
      </p:sp>
      <p:sp>
        <p:nvSpPr>
          <p:cNvPr id="6" name="Content Placeholder 5"/>
          <p:cNvSpPr>
            <a:spLocks noGrp="1"/>
          </p:cNvSpPr>
          <p:nvPr>
            <p:ph sz="quarter" idx="1"/>
          </p:nvPr>
        </p:nvSpPr>
        <p:spPr/>
        <p:txBody>
          <a:bodyPr/>
          <a:lstStyle/>
          <a:p>
            <a:r>
              <a:rPr lang="en-US" dirty="0" smtClean="0"/>
              <a:t>Flowchart</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676400"/>
            <a:ext cx="3452812" cy="4125923"/>
          </a:xfrm>
          <a:prstGeom prst="rect">
            <a:avLst/>
          </a:prstGeom>
        </p:spPr>
      </p:pic>
    </p:spTree>
    <p:extLst>
      <p:ext uri="{BB962C8B-B14F-4D97-AF65-F5344CB8AC3E}">
        <p14:creationId xmlns:p14="http://schemas.microsoft.com/office/powerpoint/2010/main" val="7565957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urier New" pitchFamily="49" charset="0"/>
                <a:cs typeface="Courier New" pitchFamily="49" charset="0"/>
              </a:rPr>
              <a:t>do…while</a:t>
            </a:r>
            <a:r>
              <a:rPr lang="en-US" dirty="0"/>
              <a:t> loop</a:t>
            </a:r>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45</a:t>
            </a:fld>
            <a:endParaRPr lang="en-US"/>
          </a:p>
        </p:txBody>
      </p:sp>
      <p:sp>
        <p:nvSpPr>
          <p:cNvPr id="6" name="Content Placeholder 5"/>
          <p:cNvSpPr>
            <a:spLocks noGrp="1"/>
          </p:cNvSpPr>
          <p:nvPr>
            <p:ph sz="quarter" idx="1"/>
          </p:nvPr>
        </p:nvSpPr>
        <p:spPr/>
        <p:txBody>
          <a:bodyPr/>
          <a:lstStyle/>
          <a:p>
            <a:endParaRPr lang="en-US"/>
          </a:p>
        </p:txBody>
      </p:sp>
      <p:sp>
        <p:nvSpPr>
          <p:cNvPr id="7" name="TextBox 6"/>
          <p:cNvSpPr txBox="1"/>
          <p:nvPr/>
        </p:nvSpPr>
        <p:spPr>
          <a:xfrm>
            <a:off x="1066800" y="2057400"/>
            <a:ext cx="7086600" cy="3816429"/>
          </a:xfrm>
          <a:prstGeom prst="rect">
            <a:avLst/>
          </a:prstGeom>
          <a:solidFill>
            <a:schemeClr val="bg1">
              <a:lumMod val="85000"/>
            </a:schemeClr>
          </a:solidFill>
        </p:spPr>
        <p:txBody>
          <a:bodyPr wrap="square" rtlCol="0">
            <a:spAutoFit/>
          </a:bodyPr>
          <a:lstStyle/>
          <a:p>
            <a:r>
              <a:rPr lang="en-US" sz="2200" b="1" dirty="0" smtClean="0">
                <a:latin typeface="Courier New" pitchFamily="49" charset="0"/>
                <a:cs typeface="Courier New" pitchFamily="49" charset="0"/>
              </a:rPr>
              <a:t>/* </a:t>
            </a:r>
            <a:r>
              <a:rPr lang="en-US" sz="2200" b="1" i="1" dirty="0" smtClean="0">
                <a:latin typeface="Courier New" pitchFamily="49" charset="0"/>
                <a:cs typeface="Courier New" pitchFamily="49" charset="0"/>
              </a:rPr>
              <a:t>file: topic_4_dowhile_00.cpp</a:t>
            </a:r>
            <a:r>
              <a:rPr lang="en-US" sz="2200" b="1" dirty="0" smtClean="0">
                <a:latin typeface="Courier New" pitchFamily="49" charset="0"/>
                <a:cs typeface="Courier New" pitchFamily="49" charset="0"/>
              </a:rPr>
              <a:t> */</a:t>
            </a:r>
          </a:p>
          <a:p>
            <a:endParaRPr lang="en-US" sz="2200" b="1" dirty="0" smtClean="0">
              <a:latin typeface="Courier New" pitchFamily="49" charset="0"/>
              <a:cs typeface="Courier New" pitchFamily="49" charset="0"/>
            </a:endParaRPr>
          </a:p>
          <a:p>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count = 0;</a:t>
            </a:r>
          </a:p>
          <a:p>
            <a:r>
              <a:rPr lang="en-US" sz="2200" b="1" dirty="0" smtClean="0">
                <a:latin typeface="Courier New" pitchFamily="49" charset="0"/>
                <a:cs typeface="Courier New" pitchFamily="49" charset="0"/>
              </a:rPr>
              <a:t>do</a:t>
            </a:r>
          </a:p>
          <a:p>
            <a:r>
              <a:rPr lang="en-US" sz="2200" b="1" dirty="0" smtClean="0">
                <a:latin typeface="Courier New" pitchFamily="49" charset="0"/>
                <a:cs typeface="Courier New" pitchFamily="49" charset="0"/>
              </a:rPr>
              <a:t>{</a:t>
            </a:r>
          </a:p>
          <a:p>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&lt;&lt;"continue looping ";</a:t>
            </a:r>
          </a:p>
          <a:p>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&lt;&lt;count&lt;&lt;"\n";</a:t>
            </a:r>
          </a:p>
          <a:p>
            <a:r>
              <a:rPr lang="en-US" sz="2200" b="1" dirty="0" smtClean="0">
                <a:latin typeface="Courier New" pitchFamily="49" charset="0"/>
                <a:cs typeface="Courier New" pitchFamily="49" charset="0"/>
              </a:rPr>
              <a:t>	count++;</a:t>
            </a:r>
          </a:p>
          <a:p>
            <a:r>
              <a:rPr lang="en-US" sz="2200" b="1" dirty="0" smtClean="0">
                <a:latin typeface="Courier New" pitchFamily="49" charset="0"/>
                <a:cs typeface="Courier New" pitchFamily="49" charset="0"/>
              </a:rPr>
              <a:t>}</a:t>
            </a:r>
          </a:p>
          <a:p>
            <a:r>
              <a:rPr lang="en-US" sz="2200" b="1" dirty="0">
                <a:latin typeface="Courier New" pitchFamily="49" charset="0"/>
                <a:cs typeface="Courier New" pitchFamily="49" charset="0"/>
              </a:rPr>
              <a:t>while (count &lt; 5</a:t>
            </a:r>
            <a:r>
              <a:rPr lang="en-US" sz="2200" b="1" dirty="0" smtClean="0">
                <a:latin typeface="Courier New" pitchFamily="49" charset="0"/>
                <a:cs typeface="Courier New" pitchFamily="49" charset="0"/>
              </a:rPr>
              <a:t>);</a:t>
            </a:r>
            <a:endParaRPr lang="en-US" sz="2200" b="1" dirty="0">
              <a:latin typeface="Courier New" pitchFamily="49" charset="0"/>
              <a:cs typeface="Courier New" pitchFamily="49" charset="0"/>
            </a:endParaRPr>
          </a:p>
          <a:p>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&lt;&lt;"stop looping at count "&lt;&lt;count;</a:t>
            </a:r>
            <a:endParaRPr lang="en-US" sz="2200" b="1" dirty="0">
              <a:latin typeface="Courier New" pitchFamily="49" charset="0"/>
              <a:cs typeface="Courier New" pitchFamily="49" charset="0"/>
            </a:endParaRPr>
          </a:p>
        </p:txBody>
      </p:sp>
    </p:spTree>
    <p:extLst>
      <p:ext uri="{BB962C8B-B14F-4D97-AF65-F5344CB8AC3E}">
        <p14:creationId xmlns:p14="http://schemas.microsoft.com/office/powerpoint/2010/main" val="42429201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pitchFamily="49" charset="0"/>
                <a:cs typeface="Courier New" pitchFamily="49" charset="0"/>
              </a:rPr>
              <a:t>while vs do…while</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46</a:t>
            </a:fld>
            <a:endParaRPr lang="en-US"/>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510376748"/>
              </p:ext>
            </p:extLst>
          </p:nvPr>
        </p:nvGraphicFramePr>
        <p:xfrm>
          <a:off x="914400" y="1447800"/>
          <a:ext cx="7772400" cy="210820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ctr"/>
                      <a:r>
                        <a:rPr lang="en-US" dirty="0" smtClean="0"/>
                        <a:t>While</a:t>
                      </a:r>
                      <a:endParaRPr lang="en-US" dirty="0"/>
                    </a:p>
                  </a:txBody>
                  <a:tcPr/>
                </a:tc>
                <a:tc>
                  <a:txBody>
                    <a:bodyPr/>
                    <a:lstStyle/>
                    <a:p>
                      <a:pPr algn="ctr"/>
                      <a:r>
                        <a:rPr lang="en-US" dirty="0" smtClean="0"/>
                        <a:t>Do…while</a:t>
                      </a:r>
                      <a:endParaRPr lang="en-US" dirty="0"/>
                    </a:p>
                  </a:txBody>
                  <a:tcPr/>
                </a:tc>
              </a:tr>
              <a:tr h="370840">
                <a:tc>
                  <a:txBody>
                    <a:bodyPr/>
                    <a:lstStyle/>
                    <a:p>
                      <a:pPr marL="342900" indent="-342900">
                        <a:buFont typeface="+mj-lt"/>
                        <a:buAutoNum type="arabicPeriod"/>
                      </a:pPr>
                      <a:r>
                        <a:rPr lang="en-US" dirty="0" smtClean="0"/>
                        <a:t>Initialize</a:t>
                      </a:r>
                      <a:r>
                        <a:rPr lang="en-US" baseline="0" dirty="0" smtClean="0"/>
                        <a:t> </a:t>
                      </a:r>
                      <a:endParaRPr lang="en-US" dirty="0" smtClean="0"/>
                    </a:p>
                    <a:p>
                      <a:pPr marL="342900" indent="-342900">
                        <a:buFont typeface="+mj-lt"/>
                        <a:buAutoNum type="arabicPeriod"/>
                      </a:pPr>
                      <a:r>
                        <a:rPr lang="en-US" dirty="0" smtClean="0"/>
                        <a:t>Check expression</a:t>
                      </a:r>
                    </a:p>
                    <a:p>
                      <a:pPr marL="342900" indent="-342900">
                        <a:buFont typeface="+mj-lt"/>
                        <a:buAutoNum type="arabicPeriod"/>
                      </a:pPr>
                      <a:r>
                        <a:rPr lang="en-US" dirty="0" smtClean="0"/>
                        <a:t>Execute loop body if expression return TRUE</a:t>
                      </a:r>
                    </a:p>
                    <a:p>
                      <a:pPr marL="342900" indent="-342900">
                        <a:buFont typeface="+mj-lt"/>
                        <a:buAutoNum type="arabicPeriod"/>
                      </a:pPr>
                      <a:r>
                        <a:rPr lang="en-US" dirty="0" smtClean="0"/>
                        <a:t>Update LCV</a:t>
                      </a:r>
                      <a:endParaRPr lang="en-US" dirty="0"/>
                    </a:p>
                  </a:txBody>
                  <a:tcPr/>
                </a:tc>
                <a:tc>
                  <a:txBody>
                    <a:bodyPr/>
                    <a:lstStyle/>
                    <a:p>
                      <a:pPr marL="342900" indent="-342900">
                        <a:buFont typeface="+mj-lt"/>
                        <a:buAutoNum type="arabicPeriod"/>
                      </a:pPr>
                      <a:r>
                        <a:rPr lang="en-US" dirty="0" smtClean="0"/>
                        <a:t>Initialize</a:t>
                      </a:r>
                    </a:p>
                    <a:p>
                      <a:pPr marL="342900" indent="-342900">
                        <a:buFont typeface="+mj-lt"/>
                        <a:buAutoNum type="arabicPeriod"/>
                      </a:pPr>
                      <a:r>
                        <a:rPr lang="en-US" dirty="0" smtClean="0"/>
                        <a:t>Execute</a:t>
                      </a:r>
                      <a:r>
                        <a:rPr lang="en-US" baseline="0" dirty="0" smtClean="0"/>
                        <a:t> loop body</a:t>
                      </a:r>
                    </a:p>
                    <a:p>
                      <a:pPr marL="342900" indent="-342900">
                        <a:buFont typeface="+mj-lt"/>
                        <a:buAutoNum type="arabicPeriod"/>
                      </a:pPr>
                      <a:r>
                        <a:rPr lang="en-US" baseline="0" dirty="0" smtClean="0"/>
                        <a:t>Update LCV</a:t>
                      </a:r>
                    </a:p>
                    <a:p>
                      <a:pPr marL="342900" indent="-342900">
                        <a:buFont typeface="+mj-lt"/>
                        <a:buAutoNum type="arabicPeriod"/>
                      </a:pPr>
                      <a:r>
                        <a:rPr lang="en-US" baseline="0" dirty="0" smtClean="0"/>
                        <a:t>Check expression, if TRUE, continue execute loop body</a:t>
                      </a:r>
                      <a:endParaRPr lang="en-US" dirty="0" smtClean="0"/>
                    </a:p>
                    <a:p>
                      <a:endParaRPr lang="en-US" dirty="0"/>
                    </a:p>
                  </a:txBody>
                  <a:tcPr/>
                </a:tc>
              </a:tr>
            </a:tbl>
          </a:graphicData>
        </a:graphic>
      </p:graphicFrame>
    </p:spTree>
    <p:extLst>
      <p:ext uri="{BB962C8B-B14F-4D97-AF65-F5344CB8AC3E}">
        <p14:creationId xmlns:p14="http://schemas.microsoft.com/office/powerpoint/2010/main" val="39519870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Sentinel-controlled loop	</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47</a:t>
            </a:fld>
            <a:endParaRPr lang="en-US"/>
          </a:p>
        </p:txBody>
      </p:sp>
      <p:sp>
        <p:nvSpPr>
          <p:cNvPr id="6" name="Content Placeholder 5"/>
          <p:cNvSpPr>
            <a:spLocks noGrp="1"/>
          </p:cNvSpPr>
          <p:nvPr>
            <p:ph sz="quarter" idx="1"/>
          </p:nvPr>
        </p:nvSpPr>
        <p:spPr/>
        <p:txBody>
          <a:bodyPr/>
          <a:lstStyle/>
          <a:p>
            <a:pPr lvl="0"/>
            <a:r>
              <a:rPr lang="en-US" dirty="0" smtClean="0"/>
              <a:t>Used when the exact number of repetitions is not known in advance or the items are too numerous to count beforehand.</a:t>
            </a:r>
          </a:p>
          <a:p>
            <a:pPr lvl="0"/>
            <a:r>
              <a:rPr lang="en-US" dirty="0" smtClean="0"/>
              <a:t>Thus, some loops require the user to enter a </a:t>
            </a:r>
            <a:r>
              <a:rPr lang="en-US" b="1" dirty="0" smtClean="0"/>
              <a:t>special value </a:t>
            </a:r>
            <a:r>
              <a:rPr lang="en-US" dirty="0" smtClean="0"/>
              <a:t>to </a:t>
            </a:r>
            <a:r>
              <a:rPr lang="en-US" b="1" dirty="0" smtClean="0"/>
              <a:t>end the loop</a:t>
            </a:r>
            <a:r>
              <a:rPr lang="en-US" dirty="0" smtClean="0"/>
              <a:t>. This special value is called the sentinel value.</a:t>
            </a:r>
          </a:p>
          <a:p>
            <a:pPr lvl="0"/>
            <a:r>
              <a:rPr lang="en-US" dirty="0" smtClean="0"/>
              <a:t>The </a:t>
            </a:r>
            <a:r>
              <a:rPr lang="en-US" b="1" dirty="0" smtClean="0"/>
              <a:t>integer</a:t>
            </a:r>
            <a:r>
              <a:rPr lang="en-US" dirty="0" smtClean="0"/>
              <a:t> and </a:t>
            </a:r>
            <a:r>
              <a:rPr lang="en-US" b="1" dirty="0" smtClean="0"/>
              <a:t>character</a:t>
            </a:r>
            <a:r>
              <a:rPr lang="en-US" dirty="0" smtClean="0"/>
              <a:t> value can be used as a sentinel value.</a:t>
            </a:r>
          </a:p>
          <a:p>
            <a:pPr lvl="0"/>
            <a:r>
              <a:rPr lang="en-US" b="1" i="1" dirty="0" smtClean="0">
                <a:solidFill>
                  <a:srgbClr val="002060"/>
                </a:solidFill>
              </a:rPr>
              <a:t>Refer to Homework 2 – </a:t>
            </a:r>
            <a:r>
              <a:rPr lang="en-US" b="1" i="1" dirty="0" smtClean="0">
                <a:solidFill>
                  <a:srgbClr val="002060"/>
                </a:solidFill>
                <a:latin typeface="Courier New" pitchFamily="49" charset="0"/>
                <a:cs typeface="Courier New" pitchFamily="49" charset="0"/>
              </a:rPr>
              <a:t>while</a:t>
            </a:r>
            <a:r>
              <a:rPr lang="en-US" b="1" i="1" dirty="0" smtClean="0">
                <a:solidFill>
                  <a:srgbClr val="002060"/>
                </a:solidFill>
              </a:rPr>
              <a:t> loop at </a:t>
            </a:r>
            <a:r>
              <a:rPr lang="en-US" b="1" i="1" dirty="0" smtClean="0">
                <a:solidFill>
                  <a:srgbClr val="002060"/>
                </a:solidFill>
                <a:hlinkClick r:id="rId2" action="ppaction://hlinksldjump"/>
              </a:rPr>
              <a:t>Slide 23</a:t>
            </a:r>
            <a:endParaRPr lang="en-US" b="1" i="1" dirty="0" smtClean="0">
              <a:solidFill>
                <a:srgbClr val="002060"/>
              </a:solidFill>
            </a:endParaRP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Sentinel-controlled loop	</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48</a:t>
            </a:fld>
            <a:endParaRPr lang="en-US"/>
          </a:p>
        </p:txBody>
      </p:sp>
      <p:sp>
        <p:nvSpPr>
          <p:cNvPr id="6" name="Content Placeholder 5"/>
          <p:cNvSpPr>
            <a:spLocks noGrp="1"/>
          </p:cNvSpPr>
          <p:nvPr>
            <p:ph sz="quarter" idx="1"/>
          </p:nvPr>
        </p:nvSpPr>
        <p:spPr/>
        <p:txBody>
          <a:bodyPr/>
          <a:lstStyle/>
          <a:p>
            <a:endParaRPr lang="en-US" dirty="0"/>
          </a:p>
        </p:txBody>
      </p:sp>
      <p:sp>
        <p:nvSpPr>
          <p:cNvPr id="7" name="TextBox 6"/>
          <p:cNvSpPr txBox="1"/>
          <p:nvPr/>
        </p:nvSpPr>
        <p:spPr>
          <a:xfrm>
            <a:off x="914400" y="1447086"/>
            <a:ext cx="7772400" cy="4832092"/>
          </a:xfrm>
          <a:prstGeom prst="rect">
            <a:avLst/>
          </a:prstGeom>
          <a:solidFill>
            <a:schemeClr val="bg1">
              <a:lumMod val="85000"/>
            </a:schemeClr>
          </a:solidFill>
        </p:spPr>
        <p:txBody>
          <a:bodyPr wrap="square" rtlCol="0">
            <a:spAutoFit/>
          </a:bodyPr>
          <a:lstStyle/>
          <a:p>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specialChar</a:t>
            </a:r>
            <a:r>
              <a:rPr lang="en-US" sz="2200" b="1" dirty="0" smtClean="0">
                <a:latin typeface="Courier New" pitchFamily="49" charset="0"/>
                <a:cs typeface="Courier New" pitchFamily="49" charset="0"/>
              </a:rPr>
              <a:t> = 0, count = 0, sum = 0;</a:t>
            </a:r>
          </a:p>
          <a:p>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average, number;</a:t>
            </a:r>
          </a:p>
          <a:p>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"Enter a number (0 - Quit): ";</a:t>
            </a:r>
          </a:p>
          <a:p>
            <a:r>
              <a:rPr lang="en-US" sz="2200" b="1" dirty="0" err="1" smtClean="0">
                <a:latin typeface="Courier New" pitchFamily="49" charset="0"/>
                <a:cs typeface="Courier New" pitchFamily="49" charset="0"/>
              </a:rPr>
              <a:t>cin</a:t>
            </a:r>
            <a:r>
              <a:rPr lang="en-US" sz="2200" b="1" dirty="0" smtClean="0">
                <a:latin typeface="Courier New" pitchFamily="49" charset="0"/>
                <a:cs typeface="Courier New" pitchFamily="49" charset="0"/>
              </a:rPr>
              <a:t> &gt;&gt; number;</a:t>
            </a:r>
          </a:p>
          <a:p>
            <a:r>
              <a:rPr lang="en-US" sz="2200" b="1" dirty="0" smtClean="0">
                <a:latin typeface="Courier New" pitchFamily="49" charset="0"/>
                <a:cs typeface="Courier New" pitchFamily="49" charset="0"/>
              </a:rPr>
              <a:t>while (number != </a:t>
            </a:r>
            <a:r>
              <a:rPr lang="en-US" sz="2200" b="1" dirty="0" err="1" smtClean="0">
                <a:latin typeface="Courier New" pitchFamily="49" charset="0"/>
                <a:cs typeface="Courier New" pitchFamily="49" charset="0"/>
              </a:rPr>
              <a:t>specialChar</a:t>
            </a:r>
            <a:r>
              <a:rPr lang="en-US" sz="2200" b="1" dirty="0" smtClean="0">
                <a:latin typeface="Courier New" pitchFamily="49" charset="0"/>
                <a:cs typeface="Courier New" pitchFamily="49" charset="0"/>
              </a:rPr>
              <a:t>)</a:t>
            </a:r>
          </a:p>
          <a:p>
            <a:r>
              <a:rPr lang="en-US" sz="2200" b="1" dirty="0" smtClean="0">
                <a:latin typeface="Courier New" pitchFamily="49" charset="0"/>
                <a:cs typeface="Courier New" pitchFamily="49" charset="0"/>
              </a:rPr>
              <a:t>{</a:t>
            </a:r>
          </a:p>
          <a:p>
            <a:pPr lvl="1"/>
            <a:r>
              <a:rPr lang="en-US" sz="2200" b="1" dirty="0" smtClean="0">
                <a:latin typeface="Courier New" pitchFamily="49" charset="0"/>
                <a:cs typeface="Courier New" pitchFamily="49" charset="0"/>
              </a:rPr>
              <a:t>sum = sum + number;</a:t>
            </a:r>
          </a:p>
          <a:p>
            <a:pPr lvl="1"/>
            <a:r>
              <a:rPr lang="en-US" sz="2200" b="1" dirty="0" smtClean="0">
                <a:latin typeface="Courier New" pitchFamily="49" charset="0"/>
                <a:cs typeface="Courier New" pitchFamily="49" charset="0"/>
              </a:rPr>
              <a:t>count = count + 1;</a:t>
            </a:r>
          </a:p>
          <a:p>
            <a:pPr lvl="1"/>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a:t>
            </a:r>
            <a:r>
              <a:rPr lang="en-US" sz="2200" b="1" dirty="0" err="1" smtClean="0">
                <a:latin typeface="Courier New" pitchFamily="49" charset="0"/>
                <a:cs typeface="Courier New" pitchFamily="49" charset="0"/>
              </a:rPr>
              <a:t>nEnter</a:t>
            </a:r>
            <a:r>
              <a:rPr lang="en-US" sz="2200" b="1" dirty="0" smtClean="0">
                <a:latin typeface="Courier New" pitchFamily="49" charset="0"/>
                <a:cs typeface="Courier New" pitchFamily="49" charset="0"/>
              </a:rPr>
              <a:t> a number (0 - Quit): ";</a:t>
            </a:r>
          </a:p>
          <a:p>
            <a:pPr lvl="1"/>
            <a:r>
              <a:rPr lang="en-US" sz="2200" b="1" dirty="0" err="1" smtClean="0">
                <a:latin typeface="Courier New" pitchFamily="49" charset="0"/>
                <a:cs typeface="Courier New" pitchFamily="49" charset="0"/>
              </a:rPr>
              <a:t>cin</a:t>
            </a:r>
            <a:r>
              <a:rPr lang="en-US" sz="2200" b="1" dirty="0" smtClean="0">
                <a:latin typeface="Courier New" pitchFamily="49" charset="0"/>
                <a:cs typeface="Courier New" pitchFamily="49" charset="0"/>
              </a:rPr>
              <a:t> &gt;&gt; number;</a:t>
            </a:r>
          </a:p>
          <a:p>
            <a:r>
              <a:rPr lang="en-US" sz="2200" b="1" dirty="0" smtClean="0">
                <a:latin typeface="Courier New" pitchFamily="49" charset="0"/>
                <a:cs typeface="Courier New" pitchFamily="49" charset="0"/>
              </a:rPr>
              <a:t>}</a:t>
            </a:r>
          </a:p>
          <a:p>
            <a:r>
              <a:rPr lang="en-US" sz="2200" b="1" dirty="0" smtClean="0">
                <a:latin typeface="Courier New" pitchFamily="49" charset="0"/>
                <a:cs typeface="Courier New" pitchFamily="49" charset="0"/>
              </a:rPr>
              <a:t>average = sum / count;</a:t>
            </a:r>
          </a:p>
          <a:p>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a:t>
            </a:r>
            <a:r>
              <a:rPr lang="en-US" sz="2200" b="1" dirty="0" err="1" smtClean="0">
                <a:latin typeface="Courier New" pitchFamily="49" charset="0"/>
                <a:cs typeface="Courier New" pitchFamily="49" charset="0"/>
              </a:rPr>
              <a:t>nNumber</a:t>
            </a:r>
            <a:r>
              <a:rPr lang="en-US" sz="2200" b="1" dirty="0" smtClean="0">
                <a:latin typeface="Courier New" pitchFamily="49" charset="0"/>
                <a:cs typeface="Courier New" pitchFamily="49" charset="0"/>
              </a:rPr>
              <a:t> of looping: " &lt;&lt; count;</a:t>
            </a:r>
          </a:p>
          <a:p>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a:t>
            </a:r>
            <a:r>
              <a:rPr lang="en-US" sz="2200" b="1" dirty="0" err="1" smtClean="0">
                <a:latin typeface="Courier New" pitchFamily="49" charset="0"/>
                <a:cs typeface="Courier New" pitchFamily="49" charset="0"/>
              </a:rPr>
              <a:t>nAverage</a:t>
            </a:r>
            <a:r>
              <a:rPr lang="en-US" sz="2200" b="1" dirty="0" smtClean="0">
                <a:latin typeface="Courier New" pitchFamily="49" charset="0"/>
                <a:cs typeface="Courier New" pitchFamily="49" charset="0"/>
              </a:rPr>
              <a:t>: "&lt;&lt;average;  </a:t>
            </a:r>
            <a:endParaRPr lang="en-US" sz="22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Sentinel-controlled loop	</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49</a:t>
            </a:fld>
            <a:endParaRPr lang="en-US"/>
          </a:p>
        </p:txBody>
      </p:sp>
      <p:sp>
        <p:nvSpPr>
          <p:cNvPr id="6" name="Content Placeholder 5"/>
          <p:cNvSpPr>
            <a:spLocks noGrp="1"/>
          </p:cNvSpPr>
          <p:nvPr>
            <p:ph sz="quarter" idx="1"/>
          </p:nvPr>
        </p:nvSpPr>
        <p:spPr/>
        <p:txBody>
          <a:bodyPr/>
          <a:lstStyle/>
          <a:p>
            <a:endParaRPr lang="en-US" dirty="0"/>
          </a:p>
        </p:txBody>
      </p:sp>
      <p:sp>
        <p:nvSpPr>
          <p:cNvPr id="7" name="TextBox 6"/>
          <p:cNvSpPr txBox="1"/>
          <p:nvPr/>
        </p:nvSpPr>
        <p:spPr>
          <a:xfrm>
            <a:off x="914400" y="1447800"/>
            <a:ext cx="7772400" cy="4832092"/>
          </a:xfrm>
          <a:prstGeom prst="rect">
            <a:avLst/>
          </a:prstGeom>
          <a:solidFill>
            <a:schemeClr val="bg1">
              <a:lumMod val="85000"/>
            </a:schemeClr>
          </a:solidFill>
        </p:spPr>
        <p:txBody>
          <a:bodyPr wrap="square" rtlCol="0">
            <a:spAutoFit/>
          </a:bodyPr>
          <a:lstStyle/>
          <a:p>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count = 0, sum = 0, average, number;</a:t>
            </a:r>
          </a:p>
          <a:p>
            <a:r>
              <a:rPr lang="en-US" sz="2200" b="1" dirty="0" smtClean="0">
                <a:latin typeface="Courier New" pitchFamily="49" charset="0"/>
                <a:cs typeface="Courier New" pitchFamily="49" charset="0"/>
              </a:rPr>
              <a:t>char </a:t>
            </a:r>
            <a:r>
              <a:rPr lang="en-US" sz="2200" b="1" dirty="0" err="1" smtClean="0">
                <a:latin typeface="Courier New" pitchFamily="49" charset="0"/>
                <a:cs typeface="Courier New" pitchFamily="49" charset="0"/>
              </a:rPr>
              <a:t>continueChar</a:t>
            </a:r>
            <a:r>
              <a:rPr lang="en-US" sz="2200" b="1" dirty="0" smtClean="0">
                <a:latin typeface="Courier New" pitchFamily="49" charset="0"/>
                <a:cs typeface="Courier New" pitchFamily="49" charset="0"/>
              </a:rPr>
              <a:t> = 'Y', </a:t>
            </a:r>
            <a:r>
              <a:rPr lang="en-US" sz="2200" b="1" dirty="0" err="1" smtClean="0">
                <a:latin typeface="Courier New" pitchFamily="49" charset="0"/>
                <a:cs typeface="Courier New" pitchFamily="49" charset="0"/>
              </a:rPr>
              <a:t>specialChar</a:t>
            </a:r>
            <a:r>
              <a:rPr lang="en-US" sz="2200" b="1" dirty="0" smtClean="0">
                <a:latin typeface="Courier New" pitchFamily="49" charset="0"/>
                <a:cs typeface="Courier New" pitchFamily="49" charset="0"/>
              </a:rPr>
              <a:t>;</a:t>
            </a:r>
          </a:p>
          <a:p>
            <a:r>
              <a:rPr lang="en-US" sz="2200" b="1" dirty="0" smtClean="0">
                <a:latin typeface="Courier New" pitchFamily="49" charset="0"/>
                <a:cs typeface="Courier New" pitchFamily="49" charset="0"/>
              </a:rPr>
              <a:t>do</a:t>
            </a:r>
          </a:p>
          <a:p>
            <a:r>
              <a:rPr lang="en-US" sz="2200" b="1" dirty="0" smtClean="0">
                <a:latin typeface="Courier New" pitchFamily="49" charset="0"/>
                <a:cs typeface="Courier New" pitchFamily="49" charset="0"/>
              </a:rPr>
              <a:t>{</a:t>
            </a:r>
          </a:p>
          <a:p>
            <a:pPr lvl="1"/>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a:t>
            </a:r>
            <a:r>
              <a:rPr lang="en-US" sz="2200" b="1" dirty="0" err="1" smtClean="0">
                <a:latin typeface="Courier New" pitchFamily="49" charset="0"/>
                <a:cs typeface="Courier New" pitchFamily="49" charset="0"/>
              </a:rPr>
              <a:t>nEnter</a:t>
            </a:r>
            <a:r>
              <a:rPr lang="en-US" sz="2200" b="1" dirty="0" smtClean="0">
                <a:latin typeface="Courier New" pitchFamily="49" charset="0"/>
                <a:cs typeface="Courier New" pitchFamily="49" charset="0"/>
              </a:rPr>
              <a:t> a number: ";</a:t>
            </a:r>
          </a:p>
          <a:p>
            <a:pPr lvl="1"/>
            <a:r>
              <a:rPr lang="en-US" sz="2200" b="1" dirty="0" err="1" smtClean="0">
                <a:latin typeface="Courier New" pitchFamily="49" charset="0"/>
                <a:cs typeface="Courier New" pitchFamily="49" charset="0"/>
              </a:rPr>
              <a:t>cin</a:t>
            </a:r>
            <a:r>
              <a:rPr lang="en-US" sz="2200" b="1" dirty="0" smtClean="0">
                <a:latin typeface="Courier New" pitchFamily="49" charset="0"/>
                <a:cs typeface="Courier New" pitchFamily="49" charset="0"/>
              </a:rPr>
              <a:t> &gt;&gt; number;</a:t>
            </a:r>
          </a:p>
          <a:p>
            <a:pPr lvl="1"/>
            <a:r>
              <a:rPr lang="en-US" sz="2200" b="1" dirty="0" smtClean="0">
                <a:latin typeface="Courier New" pitchFamily="49" charset="0"/>
                <a:cs typeface="Courier New" pitchFamily="49" charset="0"/>
              </a:rPr>
              <a:t>sum = sum + number;</a:t>
            </a:r>
          </a:p>
          <a:p>
            <a:pPr lvl="1"/>
            <a:r>
              <a:rPr lang="en-US" sz="2200" b="1" dirty="0" smtClean="0">
                <a:latin typeface="Courier New" pitchFamily="49" charset="0"/>
                <a:cs typeface="Courier New" pitchFamily="49" charset="0"/>
              </a:rPr>
              <a:t>count = count + 1;</a:t>
            </a:r>
          </a:p>
          <a:p>
            <a:pPr lvl="1"/>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a:t>
            </a:r>
            <a:r>
              <a:rPr lang="en-US" sz="2200" b="1" dirty="0" err="1" smtClean="0">
                <a:latin typeface="Courier New" pitchFamily="49" charset="0"/>
                <a:cs typeface="Courier New" pitchFamily="49" charset="0"/>
              </a:rPr>
              <a:t>nDo</a:t>
            </a:r>
            <a:r>
              <a:rPr lang="en-US" sz="2200" b="1" dirty="0" smtClean="0">
                <a:latin typeface="Courier New" pitchFamily="49" charset="0"/>
                <a:cs typeface="Courier New" pitchFamily="49" charset="0"/>
              </a:rPr>
              <a:t> you want to continue?  ";</a:t>
            </a:r>
          </a:p>
          <a:p>
            <a:pPr lvl="1"/>
            <a:r>
              <a:rPr lang="en-US" sz="2200" b="1" dirty="0" err="1" smtClean="0">
                <a:latin typeface="Courier New" pitchFamily="49" charset="0"/>
                <a:cs typeface="Courier New" pitchFamily="49" charset="0"/>
              </a:rPr>
              <a:t>cin</a:t>
            </a:r>
            <a:r>
              <a:rPr lang="en-US" sz="2200" b="1" dirty="0" smtClean="0">
                <a:latin typeface="Courier New" pitchFamily="49" charset="0"/>
                <a:cs typeface="Courier New" pitchFamily="49" charset="0"/>
              </a:rPr>
              <a:t> &gt;&gt; </a:t>
            </a:r>
            <a:r>
              <a:rPr lang="en-US" sz="2200" b="1" dirty="0" err="1" smtClean="0">
                <a:latin typeface="Courier New" pitchFamily="49" charset="0"/>
                <a:cs typeface="Courier New" pitchFamily="49" charset="0"/>
              </a:rPr>
              <a:t>specialChar</a:t>
            </a:r>
            <a:r>
              <a:rPr lang="en-US" sz="2200" b="1" dirty="0" smtClean="0">
                <a:latin typeface="Courier New" pitchFamily="49" charset="0"/>
                <a:cs typeface="Courier New" pitchFamily="49" charset="0"/>
              </a:rPr>
              <a:t>;</a:t>
            </a:r>
          </a:p>
          <a:p>
            <a:r>
              <a:rPr lang="en-US" sz="2200" b="1" dirty="0" smtClean="0">
                <a:latin typeface="Courier New" pitchFamily="49" charset="0"/>
                <a:cs typeface="Courier New" pitchFamily="49" charset="0"/>
              </a:rPr>
              <a:t>} while (</a:t>
            </a:r>
            <a:r>
              <a:rPr lang="en-US" sz="2200" b="1" dirty="0" err="1" smtClean="0">
                <a:latin typeface="Courier New" pitchFamily="49" charset="0"/>
                <a:cs typeface="Courier New" pitchFamily="49" charset="0"/>
              </a:rPr>
              <a:t>specialChar</a:t>
            </a:r>
            <a:r>
              <a:rPr lang="en-US" sz="2200" b="1" dirty="0" smtClean="0">
                <a:latin typeface="Courier New" pitchFamily="49" charset="0"/>
                <a:cs typeface="Courier New" pitchFamily="49" charset="0"/>
              </a:rPr>
              <a:t> == </a:t>
            </a:r>
            <a:r>
              <a:rPr lang="en-US" sz="2200" b="1" dirty="0" err="1" smtClean="0">
                <a:latin typeface="Courier New" pitchFamily="49" charset="0"/>
                <a:cs typeface="Courier New" pitchFamily="49" charset="0"/>
              </a:rPr>
              <a:t>continueChar</a:t>
            </a:r>
            <a:r>
              <a:rPr lang="en-US" sz="2200" b="1" dirty="0" smtClean="0">
                <a:latin typeface="Courier New" pitchFamily="49" charset="0"/>
                <a:cs typeface="Courier New" pitchFamily="49" charset="0"/>
              </a:rPr>
              <a:t>);</a:t>
            </a:r>
          </a:p>
          <a:p>
            <a:r>
              <a:rPr lang="en-US" sz="2200" b="1" dirty="0" smtClean="0">
                <a:latin typeface="Courier New" pitchFamily="49" charset="0"/>
                <a:cs typeface="Courier New" pitchFamily="49" charset="0"/>
              </a:rPr>
              <a:t>average = sum / count;</a:t>
            </a:r>
          </a:p>
          <a:p>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a:t>
            </a:r>
            <a:r>
              <a:rPr lang="en-US" sz="2200" b="1" dirty="0" err="1" smtClean="0">
                <a:latin typeface="Courier New" pitchFamily="49" charset="0"/>
                <a:cs typeface="Courier New" pitchFamily="49" charset="0"/>
              </a:rPr>
              <a:t>nNumber</a:t>
            </a:r>
            <a:r>
              <a:rPr lang="en-US" sz="2200" b="1" dirty="0" smtClean="0">
                <a:latin typeface="Courier New" pitchFamily="49" charset="0"/>
                <a:cs typeface="Courier New" pitchFamily="49" charset="0"/>
              </a:rPr>
              <a:t> of looping: " &lt;&lt; count;</a:t>
            </a:r>
          </a:p>
          <a:p>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a:t>
            </a:r>
            <a:r>
              <a:rPr lang="en-US" sz="2200" b="1" dirty="0" err="1" smtClean="0">
                <a:latin typeface="Courier New" pitchFamily="49" charset="0"/>
                <a:cs typeface="Courier New" pitchFamily="49" charset="0"/>
              </a:rPr>
              <a:t>nAverage</a:t>
            </a:r>
            <a:r>
              <a:rPr lang="en-US" sz="2200" b="1" dirty="0" smtClean="0">
                <a:latin typeface="Courier New" pitchFamily="49" charset="0"/>
                <a:cs typeface="Courier New" pitchFamily="49" charset="0"/>
              </a:rPr>
              <a:t>: "&lt;&lt;average;  </a:t>
            </a:r>
            <a:endParaRPr lang="en-US" sz="22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lstStyle/>
          <a:p>
            <a:endParaRPr lang="en-US"/>
          </a:p>
        </p:txBody>
      </p:sp>
      <p:sp>
        <p:nvSpPr>
          <p:cNvPr id="5" name="TextBox 4"/>
          <p:cNvSpPr txBox="1"/>
          <p:nvPr/>
        </p:nvSpPr>
        <p:spPr>
          <a:xfrm>
            <a:off x="914400" y="1447800"/>
            <a:ext cx="7772400" cy="3477875"/>
          </a:xfrm>
          <a:prstGeom prst="rect">
            <a:avLst/>
          </a:prstGeom>
          <a:solidFill>
            <a:schemeClr val="bg1">
              <a:lumMod val="85000"/>
            </a:schemeClr>
          </a:solidFill>
        </p:spPr>
        <p:txBody>
          <a:bodyPr wrap="square" rtlCol="0">
            <a:spAutoFit/>
          </a:bodyPr>
          <a:lstStyle/>
          <a:p>
            <a:r>
              <a:rPr lang="pt-BR" sz="2000" b="1" dirty="0" smtClean="0">
                <a:latin typeface="Courier New" pitchFamily="49" charset="0"/>
                <a:cs typeface="Courier New" pitchFamily="49" charset="0"/>
              </a:rPr>
              <a:t>int num, sum = 0, count = 0;</a:t>
            </a:r>
          </a:p>
          <a:p>
            <a:r>
              <a:rPr lang="pt-BR" sz="2000" b="1" dirty="0" smtClean="0">
                <a:latin typeface="Courier New" pitchFamily="49" charset="0"/>
                <a:cs typeface="Courier New" pitchFamily="49" charset="0"/>
              </a:rPr>
              <a:t>float average;</a:t>
            </a:r>
          </a:p>
          <a:p>
            <a:r>
              <a:rPr lang="pt-BR" sz="2000" b="1" dirty="0" smtClean="0">
                <a:latin typeface="Courier New" pitchFamily="49" charset="0"/>
                <a:cs typeface="Courier New" pitchFamily="49" charset="0"/>
              </a:rPr>
              <a:t>while(count &lt; 5)</a:t>
            </a:r>
          </a:p>
          <a:p>
            <a:r>
              <a:rPr lang="pt-BR" sz="2000" b="1" dirty="0" smtClean="0">
                <a:latin typeface="Courier New" pitchFamily="49" charset="0"/>
                <a:cs typeface="Courier New" pitchFamily="49" charset="0"/>
              </a:rPr>
              <a:t>{</a:t>
            </a:r>
          </a:p>
          <a:p>
            <a:r>
              <a:rPr lang="pt-BR" sz="2000" b="1" dirty="0" smtClean="0">
                <a:latin typeface="Courier New" pitchFamily="49" charset="0"/>
                <a:cs typeface="Courier New" pitchFamily="49" charset="0"/>
              </a:rPr>
              <a:t>	cout&lt;&lt;"Num "&lt;&lt;(count + 1)&lt;&lt;": ";</a:t>
            </a:r>
          </a:p>
          <a:p>
            <a:r>
              <a:rPr lang="pt-BR" sz="2000" b="1" dirty="0" smtClean="0">
                <a:latin typeface="Courier New" pitchFamily="49" charset="0"/>
                <a:cs typeface="Courier New" pitchFamily="49" charset="0"/>
              </a:rPr>
              <a:t>	cin&gt;&gt;num;</a:t>
            </a:r>
          </a:p>
          <a:p>
            <a:r>
              <a:rPr lang="pt-BR" sz="2000" b="1" dirty="0" smtClean="0">
                <a:latin typeface="Courier New" pitchFamily="49" charset="0"/>
                <a:cs typeface="Courier New" pitchFamily="49" charset="0"/>
              </a:rPr>
              <a:t>	sum = sum + num;</a:t>
            </a:r>
          </a:p>
          <a:p>
            <a:r>
              <a:rPr lang="pt-BR" sz="2000" b="1" dirty="0" smtClean="0">
                <a:latin typeface="Courier New" pitchFamily="49" charset="0"/>
                <a:cs typeface="Courier New" pitchFamily="49" charset="0"/>
              </a:rPr>
              <a:t>	count = count + 1;</a:t>
            </a:r>
          </a:p>
          <a:p>
            <a:r>
              <a:rPr lang="pt-BR" sz="2000" b="1" dirty="0" smtClean="0">
                <a:latin typeface="Courier New" pitchFamily="49" charset="0"/>
                <a:cs typeface="Courier New" pitchFamily="49" charset="0"/>
              </a:rPr>
              <a:t>}</a:t>
            </a:r>
          </a:p>
          <a:p>
            <a:r>
              <a:rPr lang="pt-BR" sz="2000" b="1" dirty="0" smtClean="0">
                <a:latin typeface="Courier New" pitchFamily="49" charset="0"/>
                <a:cs typeface="Courier New" pitchFamily="49" charset="0"/>
              </a:rPr>
              <a:t>average = sum / 5;</a:t>
            </a:r>
          </a:p>
          <a:p>
            <a:r>
              <a:rPr lang="pt-BR" sz="2000" b="1" dirty="0" smtClean="0">
                <a:latin typeface="Courier New" pitchFamily="49" charset="0"/>
                <a:cs typeface="Courier New" pitchFamily="49" charset="0"/>
              </a:rPr>
              <a:t>cout&lt;&lt;"Sum: "&lt;&lt;sum&lt;&lt;"\tAverage: "&lt;&lt;average;</a:t>
            </a:r>
            <a:endParaRPr lang="en-US" sz="2000" b="1" dirty="0">
              <a:latin typeface="Courier New" pitchFamily="49" charset="0"/>
              <a:cs typeface="Courier New" pitchFamily="49" charset="0"/>
            </a:endParaRPr>
          </a:p>
        </p:txBody>
      </p:sp>
      <p:sp>
        <p:nvSpPr>
          <p:cNvPr id="8" name="Explosion 1 7"/>
          <p:cNvSpPr/>
          <p:nvPr/>
        </p:nvSpPr>
        <p:spPr>
          <a:xfrm>
            <a:off x="5638800" y="381000"/>
            <a:ext cx="3124200" cy="2209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Solution using looping!!!</a:t>
            </a:r>
            <a:endParaRPr lang="en-US" sz="2400" dirty="0"/>
          </a:p>
        </p:txBody>
      </p:sp>
      <p:sp>
        <p:nvSpPr>
          <p:cNvPr id="6" name="Date Placeholder 5"/>
          <p:cNvSpPr>
            <a:spLocks noGrp="1"/>
          </p:cNvSpPr>
          <p:nvPr>
            <p:ph type="dt" sz="half" idx="10"/>
          </p:nvPr>
        </p:nvSpPr>
        <p:spPr/>
        <p:txBody>
          <a:bodyPr/>
          <a:lstStyle/>
          <a:p>
            <a:fld id="{4BEA259F-96AE-4604-A06D-3B6CD16F2018}" type="datetime1">
              <a:rPr lang="en-US" smtClean="0"/>
              <a:pPr/>
              <a:t>8/20/2014</a:t>
            </a:fld>
            <a:endParaRPr lang="en-US"/>
          </a:p>
        </p:txBody>
      </p:sp>
      <p:sp>
        <p:nvSpPr>
          <p:cNvPr id="7" name="Slide Number Placeholder 6"/>
          <p:cNvSpPr>
            <a:spLocks noGrp="1"/>
          </p:cNvSpPr>
          <p:nvPr>
            <p:ph type="sldNum" sz="quarter" idx="12"/>
          </p:nvPr>
        </p:nvSpPr>
        <p:spPr/>
        <p:txBody>
          <a:bodyPr/>
          <a:lstStyle/>
          <a:p>
            <a:fld id="{4B927112-3BE4-4FAC-9CD7-9514E7DC4F6D}" type="slidenum">
              <a:rPr lang="en-US" smtClean="0"/>
              <a:pPr/>
              <a:t>5</a:t>
            </a:fld>
            <a:endParaRPr lang="en-US"/>
          </a:p>
        </p:txBody>
      </p:sp>
      <p:sp>
        <p:nvSpPr>
          <p:cNvPr id="9" name="Footer Placeholder 8"/>
          <p:cNvSpPr>
            <a:spLocks noGrp="1"/>
          </p:cNvSpPr>
          <p:nvPr>
            <p:ph type="ftr" sz="quarter" idx="11"/>
          </p:nvPr>
        </p:nvSpPr>
        <p:spPr/>
        <p:txBody>
          <a:bodyPr/>
          <a:lstStyle/>
          <a:p>
            <a:r>
              <a:rPr lang="en-US" smtClean="0"/>
              <a:t>EA | CSC128 | TOPIC04</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50</a:t>
            </a:fld>
            <a:endParaRPr lang="en-US"/>
          </a:p>
        </p:txBody>
      </p:sp>
      <p:sp>
        <p:nvSpPr>
          <p:cNvPr id="6" name="Content Placeholder 5"/>
          <p:cNvSpPr>
            <a:spLocks noGrp="1"/>
          </p:cNvSpPr>
          <p:nvPr>
            <p:ph sz="quarter" idx="1"/>
          </p:nvPr>
        </p:nvSpPr>
        <p:spPr/>
        <p:txBody>
          <a:bodyPr/>
          <a:lstStyle/>
          <a:p>
            <a:r>
              <a:rPr lang="en-US" dirty="0" smtClean="0"/>
              <a:t>A </a:t>
            </a:r>
            <a:r>
              <a:rPr lang="en-US" i="1" dirty="0" smtClean="0"/>
              <a:t>flag</a:t>
            </a:r>
            <a:r>
              <a:rPr lang="en-US" dirty="0" smtClean="0"/>
              <a:t> is a </a:t>
            </a:r>
            <a:r>
              <a:rPr lang="en-US" dirty="0" err="1" smtClean="0"/>
              <a:t>boolean</a:t>
            </a:r>
            <a:r>
              <a:rPr lang="en-US" dirty="0" smtClean="0"/>
              <a:t> variable which the value is either </a:t>
            </a:r>
            <a:r>
              <a:rPr lang="en-US" b="1" dirty="0" smtClean="0"/>
              <a:t>True</a:t>
            </a:r>
            <a:r>
              <a:rPr lang="en-US" dirty="0" smtClean="0"/>
              <a:t> or </a:t>
            </a:r>
            <a:r>
              <a:rPr lang="en-US" b="1" dirty="0" smtClean="0"/>
              <a:t>False</a:t>
            </a:r>
          </a:p>
          <a:p>
            <a:r>
              <a:rPr lang="en-US" dirty="0" smtClean="0"/>
              <a:t>Syntax/structure</a:t>
            </a:r>
            <a:endParaRPr lang="en-US" dirty="0"/>
          </a:p>
        </p:txBody>
      </p:sp>
      <p:sp>
        <p:nvSpPr>
          <p:cNvPr id="7" name="TextBox 6"/>
          <p:cNvSpPr txBox="1"/>
          <p:nvPr/>
        </p:nvSpPr>
        <p:spPr>
          <a:xfrm>
            <a:off x="914400" y="2362200"/>
            <a:ext cx="7772400" cy="3785652"/>
          </a:xfrm>
          <a:prstGeom prst="rect">
            <a:avLst/>
          </a:prstGeom>
          <a:solidFill>
            <a:schemeClr val="bg1">
              <a:lumMod val="85000"/>
            </a:schemeClr>
          </a:solidFill>
        </p:spPr>
        <p:txBody>
          <a:bodyPr wrap="square" rtlCol="0">
            <a:spAutoFit/>
          </a:bodyPr>
          <a:lstStyle/>
          <a:p>
            <a:r>
              <a:rPr lang="en-US" sz="2400" b="1" dirty="0" err="1" smtClean="0">
                <a:latin typeface="Courier New" pitchFamily="49" charset="0"/>
                <a:cs typeface="Courier New" pitchFamily="49" charset="0"/>
              </a:rPr>
              <a:t>bool</a:t>
            </a:r>
            <a:r>
              <a:rPr lang="en-US" sz="2400" b="1" dirty="0" smtClean="0">
                <a:latin typeface="Courier New" pitchFamily="49" charset="0"/>
                <a:cs typeface="Courier New" pitchFamily="49" charset="0"/>
              </a:rPr>
              <a:t> found = false; //initialize LCV</a:t>
            </a:r>
          </a:p>
          <a:p>
            <a:r>
              <a:rPr lang="en-US" sz="2400" b="1" dirty="0" smtClean="0">
                <a:latin typeface="Courier New" pitchFamily="49" charset="0"/>
                <a:cs typeface="Courier New" pitchFamily="49" charset="0"/>
              </a:rPr>
              <a:t>while(!found) //test LCV</a:t>
            </a:r>
          </a:p>
          <a:p>
            <a:r>
              <a:rPr lang="en-US" sz="2400" b="1" dirty="0" smtClean="0">
                <a:latin typeface="Courier New" pitchFamily="49" charset="0"/>
                <a:cs typeface="Courier New" pitchFamily="49" charset="0"/>
              </a:rPr>
              <a:t>{</a:t>
            </a:r>
          </a:p>
          <a:p>
            <a:pPr lvl="1"/>
            <a:r>
              <a:rPr lang="en-US" sz="2400" b="1" dirty="0" smtClean="0">
                <a:latin typeface="Courier New" pitchFamily="49" charset="0"/>
                <a:cs typeface="Courier New" pitchFamily="49" charset="0"/>
              </a:rPr>
              <a:t>...</a:t>
            </a:r>
          </a:p>
          <a:p>
            <a:pPr lvl="1"/>
            <a:r>
              <a:rPr lang="en-US" sz="2400" b="1" dirty="0" smtClean="0">
                <a:latin typeface="Courier New" pitchFamily="49" charset="0"/>
                <a:cs typeface="Courier New" pitchFamily="49" charset="0"/>
              </a:rPr>
              <a:t>...</a:t>
            </a:r>
          </a:p>
          <a:p>
            <a:pPr lvl="1"/>
            <a:r>
              <a:rPr lang="en-US" sz="2400" b="1" dirty="0" smtClean="0">
                <a:latin typeface="Courier New" pitchFamily="49" charset="0"/>
                <a:cs typeface="Courier New" pitchFamily="49" charset="0"/>
              </a:rPr>
              <a:t>if(expression)</a:t>
            </a:r>
          </a:p>
          <a:p>
            <a:pPr lvl="2"/>
            <a:r>
              <a:rPr lang="en-US" sz="2400" b="1" dirty="0" smtClean="0">
                <a:latin typeface="Courier New" pitchFamily="49" charset="0"/>
                <a:cs typeface="Courier New" pitchFamily="49" charset="0"/>
              </a:rPr>
              <a:t>found = true; //update LCV</a:t>
            </a:r>
          </a:p>
          <a:p>
            <a:pPr lvl="1"/>
            <a:r>
              <a:rPr lang="en-US" sz="2400" b="1" dirty="0" smtClean="0">
                <a:latin typeface="Courier New" pitchFamily="49" charset="0"/>
                <a:cs typeface="Courier New" pitchFamily="49" charset="0"/>
              </a:rPr>
              <a:t>...</a:t>
            </a:r>
          </a:p>
          <a:p>
            <a:pPr lvl="1"/>
            <a:r>
              <a:rPr lang="en-US" sz="2400" b="1" dirty="0" smtClean="0">
                <a:latin typeface="Courier New" pitchFamily="49" charset="0"/>
                <a:cs typeface="Courier New" pitchFamily="49" charset="0"/>
              </a:rPr>
              <a:t>...</a:t>
            </a:r>
          </a:p>
          <a:p>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dirty="0" smtClean="0"/>
              <a:t>EA | CSC128 | TOPIC04</a:t>
            </a:r>
            <a:endParaRPr lang="en-US" dirty="0"/>
          </a:p>
        </p:txBody>
      </p:sp>
      <p:sp>
        <p:nvSpPr>
          <p:cNvPr id="5" name="Slide Number Placeholder 4"/>
          <p:cNvSpPr>
            <a:spLocks noGrp="1"/>
          </p:cNvSpPr>
          <p:nvPr>
            <p:ph type="sldNum" sz="quarter" idx="12"/>
          </p:nvPr>
        </p:nvSpPr>
        <p:spPr/>
        <p:txBody>
          <a:bodyPr/>
          <a:lstStyle/>
          <a:p>
            <a:fld id="{4B927112-3BE4-4FAC-9CD7-9514E7DC4F6D}" type="slidenum">
              <a:rPr lang="en-US" smtClean="0"/>
              <a:pPr/>
              <a:t>51</a:t>
            </a:fld>
            <a:endParaRPr lang="en-US"/>
          </a:p>
        </p:txBody>
      </p:sp>
      <p:sp>
        <p:nvSpPr>
          <p:cNvPr id="6" name="Content Placeholder 5"/>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7" name="TextBox 6"/>
          <p:cNvSpPr txBox="1"/>
          <p:nvPr/>
        </p:nvSpPr>
        <p:spPr>
          <a:xfrm>
            <a:off x="914400" y="1407616"/>
            <a:ext cx="7772400" cy="4524315"/>
          </a:xfrm>
          <a:prstGeom prst="rect">
            <a:avLst/>
          </a:prstGeom>
          <a:solidFill>
            <a:schemeClr val="bg1">
              <a:lumMod val="85000"/>
            </a:schemeClr>
          </a:solidFill>
        </p:spPr>
        <p:txBody>
          <a:bodyPr wrap="square" rtlCol="0">
            <a:spAutoFit/>
          </a:bodyPr>
          <a:lstStyle/>
          <a:p>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numOfPlate</a:t>
            </a:r>
            <a:r>
              <a:rPr lang="en-US" sz="2400" b="1" dirty="0" smtClean="0">
                <a:latin typeface="Courier New" pitchFamily="49" charset="0"/>
                <a:cs typeface="Courier New" pitchFamily="49" charset="0"/>
              </a:rPr>
              <a:t>;</a:t>
            </a:r>
          </a:p>
          <a:p>
            <a:r>
              <a:rPr lang="en-US" sz="2400" b="1" dirty="0" err="1" smtClean="0">
                <a:latin typeface="Courier New" pitchFamily="49" charset="0"/>
                <a:cs typeface="Courier New" pitchFamily="49" charset="0"/>
              </a:rPr>
              <a:t>bool</a:t>
            </a:r>
            <a:r>
              <a:rPr lang="en-US" sz="2400" b="1" dirty="0" smtClean="0">
                <a:latin typeface="Courier New" pitchFamily="49" charset="0"/>
                <a:cs typeface="Courier New" pitchFamily="49" charset="0"/>
              </a:rPr>
              <a:t> hungry = true;</a:t>
            </a:r>
          </a:p>
          <a:p>
            <a:r>
              <a:rPr lang="en-US" sz="2400" b="1" dirty="0" smtClean="0">
                <a:latin typeface="Courier New" pitchFamily="49" charset="0"/>
                <a:cs typeface="Courier New" pitchFamily="49" charset="0"/>
              </a:rPr>
              <a:t>while(hungry)</a:t>
            </a:r>
          </a:p>
          <a:p>
            <a:r>
              <a:rPr lang="en-US" sz="2400" b="1" dirty="0" smtClean="0">
                <a:latin typeface="Courier New" pitchFamily="49" charset="0"/>
                <a:cs typeface="Courier New" pitchFamily="49" charset="0"/>
              </a:rPr>
              <a:t>{</a:t>
            </a:r>
          </a:p>
          <a:p>
            <a:pPr lvl="1"/>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"How much you eat? ";</a:t>
            </a:r>
          </a:p>
          <a:p>
            <a:pPr lvl="1"/>
            <a:r>
              <a:rPr lang="en-US" sz="2400" b="1" dirty="0" err="1" smtClean="0">
                <a:latin typeface="Courier New" pitchFamily="49" charset="0"/>
                <a:cs typeface="Courier New" pitchFamily="49" charset="0"/>
              </a:rPr>
              <a:t>cin</a:t>
            </a:r>
            <a:r>
              <a:rPr lang="en-US" sz="2400" b="1" dirty="0" smtClean="0">
                <a:latin typeface="Courier New" pitchFamily="49" charset="0"/>
                <a:cs typeface="Courier New" pitchFamily="49" charset="0"/>
              </a:rPr>
              <a:t> &gt;&gt; </a:t>
            </a:r>
            <a:r>
              <a:rPr lang="en-US" sz="2400" b="1" dirty="0" err="1" smtClean="0">
                <a:latin typeface="Courier New" pitchFamily="49" charset="0"/>
                <a:cs typeface="Courier New" pitchFamily="49" charset="0"/>
              </a:rPr>
              <a:t>numOfPlate</a:t>
            </a:r>
            <a:r>
              <a:rPr lang="en-US" sz="2400" b="1" dirty="0" smtClean="0">
                <a:latin typeface="Courier New" pitchFamily="49" charset="0"/>
                <a:cs typeface="Courier New" pitchFamily="49" charset="0"/>
              </a:rPr>
              <a:t>;</a:t>
            </a:r>
          </a:p>
          <a:p>
            <a:pPr lvl="1"/>
            <a:r>
              <a:rPr lang="en-US" sz="2400" b="1" dirty="0" smtClean="0">
                <a:latin typeface="Courier New" pitchFamily="49" charset="0"/>
                <a:cs typeface="Courier New" pitchFamily="49" charset="0"/>
              </a:rPr>
              <a:t>if(</a:t>
            </a:r>
            <a:r>
              <a:rPr lang="en-US" sz="2400" b="1" dirty="0" err="1" smtClean="0">
                <a:latin typeface="Courier New" pitchFamily="49" charset="0"/>
                <a:cs typeface="Courier New" pitchFamily="49" charset="0"/>
              </a:rPr>
              <a:t>numOfPlate</a:t>
            </a:r>
            <a:r>
              <a:rPr lang="en-US" sz="2400" b="1" dirty="0" smtClean="0">
                <a:latin typeface="Courier New" pitchFamily="49" charset="0"/>
                <a:cs typeface="Courier New" pitchFamily="49" charset="0"/>
              </a:rPr>
              <a:t> &lt; 0)</a:t>
            </a:r>
          </a:p>
          <a:p>
            <a:pPr lvl="2"/>
            <a:r>
              <a:rPr lang="en-US" sz="2400" b="1" dirty="0" smtClean="0">
                <a:latin typeface="Courier New" pitchFamily="49" charset="0"/>
                <a:cs typeface="Courier New" pitchFamily="49" charset="0"/>
              </a:rPr>
              <a:t>hungry = true;</a:t>
            </a:r>
          </a:p>
          <a:p>
            <a:pPr lvl="1"/>
            <a:r>
              <a:rPr lang="en-US" sz="2400" b="1" dirty="0" smtClean="0">
                <a:latin typeface="Courier New" pitchFamily="49" charset="0"/>
                <a:cs typeface="Courier New" pitchFamily="49" charset="0"/>
              </a:rPr>
              <a:t>else</a:t>
            </a:r>
          </a:p>
          <a:p>
            <a:pPr lvl="2"/>
            <a:r>
              <a:rPr lang="en-US" sz="2400" b="1" dirty="0" smtClean="0">
                <a:latin typeface="Courier New" pitchFamily="49" charset="0"/>
                <a:cs typeface="Courier New" pitchFamily="49" charset="0"/>
              </a:rPr>
              <a:t>hungry = false;</a:t>
            </a:r>
          </a:p>
          <a:p>
            <a:r>
              <a:rPr lang="en-US" sz="2400" b="1" dirty="0" smtClean="0">
                <a:latin typeface="Courier New" pitchFamily="49" charset="0"/>
                <a:cs typeface="Courier New" pitchFamily="49" charset="0"/>
              </a:rPr>
              <a:t>}</a:t>
            </a:r>
          </a:p>
          <a:p>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am full!";</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dirty="0" smtClean="0"/>
              <a:t>EA | CSC128 | TOPIC04</a:t>
            </a:r>
            <a:endParaRPr lang="en-US" dirty="0"/>
          </a:p>
        </p:txBody>
      </p:sp>
      <p:sp>
        <p:nvSpPr>
          <p:cNvPr id="5" name="Slide Number Placeholder 4"/>
          <p:cNvSpPr>
            <a:spLocks noGrp="1"/>
          </p:cNvSpPr>
          <p:nvPr>
            <p:ph type="sldNum" sz="quarter" idx="12"/>
          </p:nvPr>
        </p:nvSpPr>
        <p:spPr/>
        <p:txBody>
          <a:bodyPr/>
          <a:lstStyle/>
          <a:p>
            <a:fld id="{4B927112-3BE4-4FAC-9CD7-9514E7DC4F6D}" type="slidenum">
              <a:rPr lang="en-US" smtClean="0"/>
              <a:pPr/>
              <a:t>52</a:t>
            </a:fld>
            <a:endParaRPr lang="en-US"/>
          </a:p>
        </p:txBody>
      </p:sp>
      <p:sp>
        <p:nvSpPr>
          <p:cNvPr id="6" name="Content Placeholder 5"/>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7" name="TextBox 6"/>
          <p:cNvSpPr txBox="1"/>
          <p:nvPr/>
        </p:nvSpPr>
        <p:spPr>
          <a:xfrm>
            <a:off x="914400" y="1407616"/>
            <a:ext cx="7772400" cy="4524315"/>
          </a:xfrm>
          <a:prstGeom prst="rect">
            <a:avLst/>
          </a:prstGeom>
          <a:solidFill>
            <a:schemeClr val="bg1">
              <a:lumMod val="85000"/>
            </a:schemeClr>
          </a:solidFill>
        </p:spPr>
        <p:txBody>
          <a:bodyPr wrap="square" rtlCol="0">
            <a:spAutoFit/>
          </a:bodyPr>
          <a:lstStyle/>
          <a:p>
            <a:r>
              <a:rPr lang="en-US" sz="2400" b="1" dirty="0" smtClean="0">
                <a:latin typeface="Courier New" pitchFamily="49" charset="0"/>
                <a:cs typeface="Courier New" pitchFamily="49" charset="0"/>
              </a:rPr>
              <a:t>char answer;</a:t>
            </a:r>
          </a:p>
          <a:p>
            <a:r>
              <a:rPr lang="en-US" sz="2400" b="1" dirty="0" err="1" smtClean="0">
                <a:latin typeface="Courier New" pitchFamily="49" charset="0"/>
                <a:cs typeface="Courier New" pitchFamily="49" charset="0"/>
              </a:rPr>
              <a:t>bool</a:t>
            </a:r>
            <a:r>
              <a:rPr lang="en-US" sz="2400" b="1" dirty="0" smtClean="0">
                <a:latin typeface="Courier New" pitchFamily="49" charset="0"/>
                <a:cs typeface="Courier New" pitchFamily="49" charset="0"/>
              </a:rPr>
              <a:t> finished = false;</a:t>
            </a:r>
          </a:p>
          <a:p>
            <a:r>
              <a:rPr lang="en-US" sz="2400" b="1" dirty="0" smtClean="0">
                <a:latin typeface="Courier New" pitchFamily="49" charset="0"/>
                <a:cs typeface="Courier New" pitchFamily="49" charset="0"/>
              </a:rPr>
              <a:t>while(!finished)</a:t>
            </a:r>
          </a:p>
          <a:p>
            <a:r>
              <a:rPr lang="en-US" sz="2400" b="1" dirty="0" smtClean="0">
                <a:latin typeface="Courier New" pitchFamily="49" charset="0"/>
                <a:cs typeface="Courier New" pitchFamily="49" charset="0"/>
              </a:rPr>
              <a:t>{</a:t>
            </a:r>
          </a:p>
          <a:p>
            <a:pPr lvl="1"/>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"Did u finish </a:t>
            </a:r>
            <a:r>
              <a:rPr lang="en-US" sz="2400" b="1" dirty="0" err="1" smtClean="0">
                <a:latin typeface="Courier New" pitchFamily="49" charset="0"/>
                <a:cs typeface="Courier New" pitchFamily="49" charset="0"/>
              </a:rPr>
              <a:t>ur</a:t>
            </a:r>
            <a:r>
              <a:rPr lang="en-US" sz="2400" b="1" dirty="0" smtClean="0">
                <a:latin typeface="Courier New" pitchFamily="49" charset="0"/>
                <a:cs typeface="Courier New" pitchFamily="49" charset="0"/>
              </a:rPr>
              <a:t> job? ";</a:t>
            </a:r>
          </a:p>
          <a:p>
            <a:pPr lvl="1"/>
            <a:r>
              <a:rPr lang="en-US" sz="2400" b="1" dirty="0" err="1" smtClean="0">
                <a:latin typeface="Courier New" pitchFamily="49" charset="0"/>
                <a:cs typeface="Courier New" pitchFamily="49" charset="0"/>
              </a:rPr>
              <a:t>cin</a:t>
            </a:r>
            <a:r>
              <a:rPr lang="en-US" sz="2400" b="1" dirty="0" smtClean="0">
                <a:latin typeface="Courier New" pitchFamily="49" charset="0"/>
                <a:cs typeface="Courier New" pitchFamily="49" charset="0"/>
              </a:rPr>
              <a:t> &gt;&gt; answer;</a:t>
            </a:r>
          </a:p>
          <a:p>
            <a:pPr lvl="1"/>
            <a:r>
              <a:rPr lang="en-US" sz="2400" b="1" dirty="0" smtClean="0">
                <a:latin typeface="Courier New" pitchFamily="49" charset="0"/>
                <a:cs typeface="Courier New" pitchFamily="49" charset="0"/>
              </a:rPr>
              <a:t>if(answer == 'Y' || answer == 'y')</a:t>
            </a:r>
          </a:p>
          <a:p>
            <a:pPr lvl="2"/>
            <a:r>
              <a:rPr lang="en-US" sz="2400" b="1" dirty="0" smtClean="0">
                <a:latin typeface="Courier New" pitchFamily="49" charset="0"/>
                <a:cs typeface="Courier New" pitchFamily="49" charset="0"/>
              </a:rPr>
              <a:t>finished = true;</a:t>
            </a:r>
          </a:p>
          <a:p>
            <a:pPr lvl="1"/>
            <a:r>
              <a:rPr lang="en-US" sz="2400" b="1" dirty="0" smtClean="0">
                <a:latin typeface="Courier New" pitchFamily="49" charset="0"/>
                <a:cs typeface="Courier New" pitchFamily="49" charset="0"/>
              </a:rPr>
              <a:t>else</a:t>
            </a:r>
          </a:p>
          <a:p>
            <a:pPr lvl="2"/>
            <a:r>
              <a:rPr lang="en-US" sz="2400" b="1" dirty="0" smtClean="0">
                <a:latin typeface="Courier New" pitchFamily="49" charset="0"/>
                <a:cs typeface="Courier New" pitchFamily="49" charset="0"/>
              </a:rPr>
              <a:t>finished = false;</a:t>
            </a:r>
          </a:p>
          <a:p>
            <a:r>
              <a:rPr lang="en-US" sz="2400" b="1" dirty="0" smtClean="0">
                <a:latin typeface="Courier New" pitchFamily="49" charset="0"/>
                <a:cs typeface="Courier New" pitchFamily="49" charset="0"/>
              </a:rPr>
              <a:t>}</a:t>
            </a:r>
          </a:p>
          <a:p>
            <a:r>
              <a:rPr lang="en-US" sz="2400" b="1" dirty="0" err="1" smtClean="0">
                <a:latin typeface="Courier New" pitchFamily="49" charset="0"/>
                <a:cs typeface="Courier New" pitchFamily="49" charset="0"/>
              </a:rPr>
              <a:t>cout</a:t>
            </a:r>
            <a:r>
              <a:rPr lang="en-US" sz="2400" b="1" dirty="0" smtClean="0">
                <a:latin typeface="Courier New" pitchFamily="49" charset="0"/>
                <a:cs typeface="Courier New" pitchFamily="49" charset="0"/>
              </a:rPr>
              <a:t> &lt;&lt; "Good job!";</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dirty="0" smtClean="0"/>
              <a:t>EA | CSC128 | TOPIC04</a:t>
            </a:r>
            <a:endParaRPr lang="en-US" dirty="0"/>
          </a:p>
        </p:txBody>
      </p:sp>
      <p:sp>
        <p:nvSpPr>
          <p:cNvPr id="5" name="Slide Number Placeholder 4"/>
          <p:cNvSpPr>
            <a:spLocks noGrp="1"/>
          </p:cNvSpPr>
          <p:nvPr>
            <p:ph type="sldNum" sz="quarter" idx="12"/>
          </p:nvPr>
        </p:nvSpPr>
        <p:spPr/>
        <p:txBody>
          <a:bodyPr/>
          <a:lstStyle/>
          <a:p>
            <a:fld id="{4B927112-3BE4-4FAC-9CD7-9514E7DC4F6D}" type="slidenum">
              <a:rPr lang="en-US" smtClean="0"/>
              <a:pPr/>
              <a:t>53</a:t>
            </a:fld>
            <a:endParaRPr lang="en-US"/>
          </a:p>
        </p:txBody>
      </p:sp>
      <p:sp>
        <p:nvSpPr>
          <p:cNvPr id="6" name="Content Placeholder 5"/>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7" name="TextBox 6"/>
          <p:cNvSpPr txBox="1"/>
          <p:nvPr/>
        </p:nvSpPr>
        <p:spPr>
          <a:xfrm>
            <a:off x="914400" y="1407616"/>
            <a:ext cx="7772400" cy="4154984"/>
          </a:xfrm>
          <a:prstGeom prst="rect">
            <a:avLst/>
          </a:prstGeom>
          <a:solidFill>
            <a:schemeClr val="bg1">
              <a:lumMod val="85000"/>
            </a:schemeClr>
          </a:solidFill>
        </p:spPr>
        <p:txBody>
          <a:bodyPr wrap="square" rtlCol="0">
            <a:spAutoFit/>
          </a:bodyPr>
          <a:lstStyle/>
          <a:p>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sum, number; //sum of numbers read</a:t>
            </a:r>
          </a:p>
          <a:p>
            <a:r>
              <a:rPr lang="en-US" sz="2200" b="1" dirty="0" err="1" smtClean="0">
                <a:latin typeface="Courier New" pitchFamily="49" charset="0"/>
                <a:cs typeface="Courier New" pitchFamily="49" charset="0"/>
              </a:rPr>
              <a:t>bool</a:t>
            </a:r>
            <a:r>
              <a:rPr lang="en-US" sz="2200" b="1" dirty="0" smtClean="0">
                <a:latin typeface="Courier New" pitchFamily="49" charset="0"/>
                <a:cs typeface="Courier New" pitchFamily="49" charset="0"/>
              </a:rPr>
              <a:t> done; //used to control while loop</a:t>
            </a:r>
          </a:p>
          <a:p>
            <a:r>
              <a:rPr lang="en-US" sz="2200" b="1" dirty="0" smtClean="0">
                <a:latin typeface="Courier New" pitchFamily="49" charset="0"/>
                <a:cs typeface="Courier New" pitchFamily="49" charset="0"/>
              </a:rPr>
              <a:t>sum = 0; //initialize the sum</a:t>
            </a:r>
          </a:p>
          <a:p>
            <a:r>
              <a:rPr lang="en-US" sz="2200" b="1" dirty="0" smtClean="0">
                <a:latin typeface="Courier New" pitchFamily="49" charset="0"/>
                <a:cs typeface="Courier New" pitchFamily="49" charset="0"/>
              </a:rPr>
              <a:t>done = false; //initialize </a:t>
            </a:r>
            <a:r>
              <a:rPr lang="en-US" sz="2200" b="1" dirty="0" err="1" smtClean="0">
                <a:latin typeface="Courier New" pitchFamily="49" charset="0"/>
                <a:cs typeface="Courier New" pitchFamily="49" charset="0"/>
              </a:rPr>
              <a:t>boolean</a:t>
            </a:r>
            <a:r>
              <a:rPr lang="en-US" sz="2200" b="1" dirty="0" smtClean="0">
                <a:latin typeface="Courier New" pitchFamily="49" charset="0"/>
                <a:cs typeface="Courier New" pitchFamily="49" charset="0"/>
              </a:rPr>
              <a:t> variable</a:t>
            </a:r>
          </a:p>
          <a:p>
            <a:r>
              <a:rPr lang="en-US" sz="2200" b="1" dirty="0" smtClean="0">
                <a:latin typeface="Courier New" pitchFamily="49" charset="0"/>
                <a:cs typeface="Courier New" pitchFamily="49" charset="0"/>
              </a:rPr>
              <a:t>while( !done ) //loop while not done</a:t>
            </a:r>
          </a:p>
          <a:p>
            <a:r>
              <a:rPr lang="en-US" sz="2200" b="1" dirty="0" smtClean="0">
                <a:latin typeface="Courier New" pitchFamily="49" charset="0"/>
                <a:cs typeface="Courier New" pitchFamily="49" charset="0"/>
              </a:rPr>
              <a:t>{</a:t>
            </a:r>
          </a:p>
          <a:p>
            <a:pPr lvl="1"/>
            <a:r>
              <a:rPr lang="en-US" sz="2200" b="1" dirty="0" err="1" smtClean="0">
                <a:latin typeface="Courier New" pitchFamily="49" charset="0"/>
                <a:cs typeface="Courier New" pitchFamily="49" charset="0"/>
              </a:rPr>
              <a:t>cin</a:t>
            </a:r>
            <a:r>
              <a:rPr lang="en-US" sz="2200" b="1" dirty="0" smtClean="0">
                <a:latin typeface="Courier New" pitchFamily="49" charset="0"/>
                <a:cs typeface="Courier New" pitchFamily="49" charset="0"/>
              </a:rPr>
              <a:t> &gt;&gt; number; //read next number</a:t>
            </a:r>
          </a:p>
          <a:p>
            <a:pPr lvl="1"/>
            <a:r>
              <a:rPr lang="en-US" sz="2200" b="1" dirty="0" smtClean="0">
                <a:latin typeface="Courier New" pitchFamily="49" charset="0"/>
                <a:cs typeface="Courier New" pitchFamily="49" charset="0"/>
              </a:rPr>
              <a:t>if(number &gt; 0) //sum number if +</a:t>
            </a:r>
            <a:r>
              <a:rPr lang="en-US" sz="2200" b="1" dirty="0" err="1" smtClean="0">
                <a:latin typeface="Courier New" pitchFamily="49" charset="0"/>
                <a:cs typeface="Courier New" pitchFamily="49" charset="0"/>
              </a:rPr>
              <a:t>ve</a:t>
            </a:r>
            <a:endParaRPr lang="en-US" sz="2200" b="1" dirty="0" smtClean="0">
              <a:latin typeface="Courier New" pitchFamily="49" charset="0"/>
              <a:cs typeface="Courier New" pitchFamily="49" charset="0"/>
            </a:endParaRPr>
          </a:p>
          <a:p>
            <a:pPr lvl="2"/>
            <a:r>
              <a:rPr lang="en-US" sz="2200" b="1" dirty="0" smtClean="0">
                <a:latin typeface="Courier New" pitchFamily="49" charset="0"/>
                <a:cs typeface="Courier New" pitchFamily="49" charset="0"/>
              </a:rPr>
              <a:t>sum = sum + number; //sum the number</a:t>
            </a:r>
          </a:p>
          <a:p>
            <a:pPr lvl="1"/>
            <a:r>
              <a:rPr lang="en-US" sz="2200" b="1" dirty="0" smtClean="0">
                <a:latin typeface="Courier New" pitchFamily="49" charset="0"/>
                <a:cs typeface="Courier New" pitchFamily="49" charset="0"/>
              </a:rPr>
              <a:t>else</a:t>
            </a:r>
          </a:p>
          <a:p>
            <a:pPr lvl="1"/>
            <a:r>
              <a:rPr lang="en-US" sz="2200" b="1" dirty="0" smtClean="0">
                <a:latin typeface="Courier New" pitchFamily="49" charset="0"/>
                <a:cs typeface="Courier New" pitchFamily="49" charset="0"/>
              </a:rPr>
              <a:t>	done = true; //terminate loop</a:t>
            </a:r>
          </a:p>
          <a:p>
            <a:r>
              <a:rPr lang="en-US" sz="2200" b="1" dirty="0"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54</a:t>
            </a:fld>
            <a:endParaRPr lang="en-US"/>
          </a:p>
        </p:txBody>
      </p:sp>
      <p:sp>
        <p:nvSpPr>
          <p:cNvPr id="6" name="Content Placeholder 5"/>
          <p:cNvSpPr>
            <a:spLocks noGrp="1"/>
          </p:cNvSpPr>
          <p:nvPr>
            <p:ph sz="quarter" idx="1"/>
          </p:nvPr>
        </p:nvSpPr>
        <p:spPr/>
        <p:txBody>
          <a:bodyPr/>
          <a:lstStyle/>
          <a:p>
            <a:r>
              <a:rPr lang="en-US" dirty="0" smtClean="0"/>
              <a:t>The loop logical expression </a:t>
            </a:r>
            <a:r>
              <a:rPr lang="en-US" b="1" dirty="0" smtClean="0">
                <a:latin typeface="Courier New" pitchFamily="49" charset="0"/>
                <a:cs typeface="Courier New" pitchFamily="49" charset="0"/>
              </a:rPr>
              <a:t>( !done ) </a:t>
            </a:r>
            <a:r>
              <a:rPr lang="en-US" dirty="0" smtClean="0"/>
              <a:t>indicates the loop should be executed as long as </a:t>
            </a:r>
            <a:r>
              <a:rPr lang="en-US" b="1" dirty="0" smtClean="0">
                <a:latin typeface="Courier New" pitchFamily="49" charset="0"/>
                <a:cs typeface="Courier New" pitchFamily="49" charset="0"/>
              </a:rPr>
              <a:t>done</a:t>
            </a:r>
            <a:r>
              <a:rPr lang="en-US" dirty="0" smtClean="0"/>
              <a:t> is </a:t>
            </a:r>
            <a:r>
              <a:rPr lang="en-US" b="1" dirty="0" smtClean="0">
                <a:latin typeface="Courier New" pitchFamily="49" charset="0"/>
                <a:cs typeface="Courier New" pitchFamily="49" charset="0"/>
              </a:rPr>
              <a:t>false</a:t>
            </a:r>
            <a:r>
              <a:rPr lang="en-US" dirty="0" smtClean="0"/>
              <a: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dirty="0" smtClean="0"/>
              <a:t>EA | CSC128 | TOPIC04</a:t>
            </a:r>
            <a:endParaRPr lang="en-US" dirty="0"/>
          </a:p>
        </p:txBody>
      </p:sp>
      <p:sp>
        <p:nvSpPr>
          <p:cNvPr id="5" name="Slide Number Placeholder 4"/>
          <p:cNvSpPr>
            <a:spLocks noGrp="1"/>
          </p:cNvSpPr>
          <p:nvPr>
            <p:ph type="sldNum" sz="quarter" idx="12"/>
          </p:nvPr>
        </p:nvSpPr>
        <p:spPr/>
        <p:txBody>
          <a:bodyPr/>
          <a:lstStyle/>
          <a:p>
            <a:fld id="{4B927112-3BE4-4FAC-9CD7-9514E7DC4F6D}" type="slidenum">
              <a:rPr lang="en-US" smtClean="0"/>
              <a:pPr/>
              <a:t>55</a:t>
            </a:fld>
            <a:endParaRPr lang="en-US"/>
          </a:p>
        </p:txBody>
      </p:sp>
      <p:sp>
        <p:nvSpPr>
          <p:cNvPr id="6" name="Content Placeholder 5"/>
          <p:cNvSpPr>
            <a:spLocks noGrp="1"/>
          </p:cNvSpPr>
          <p:nvPr>
            <p:ph sz="quarter" idx="1"/>
          </p:nvPr>
        </p:nvSpPr>
        <p:spPr/>
        <p:txBody>
          <a:bodyPr/>
          <a:lstStyle/>
          <a:p>
            <a:endParaRPr lang="en-US" dirty="0"/>
          </a:p>
        </p:txBody>
      </p:sp>
      <p:sp>
        <p:nvSpPr>
          <p:cNvPr id="7" name="TextBox 6"/>
          <p:cNvSpPr txBox="1"/>
          <p:nvPr/>
        </p:nvSpPr>
        <p:spPr>
          <a:xfrm>
            <a:off x="914400" y="1450062"/>
            <a:ext cx="7772400" cy="4493538"/>
          </a:xfrm>
          <a:prstGeom prst="rect">
            <a:avLst/>
          </a:prstGeom>
          <a:solidFill>
            <a:schemeClr val="bg1">
              <a:lumMod val="85000"/>
            </a:schemeClr>
          </a:solidFill>
        </p:spPr>
        <p:txBody>
          <a:bodyPr wrap="square" rtlCol="0">
            <a:spAutoFit/>
          </a:bodyPr>
          <a:lstStyle/>
          <a:p>
            <a:r>
              <a:rPr lang="en-US" sz="2200" b="1" dirty="0" smtClean="0">
                <a:latin typeface="Courier New" pitchFamily="49" charset="0"/>
                <a:cs typeface="Courier New" pitchFamily="49" charset="0"/>
              </a:rPr>
              <a:t>#include &lt;</a:t>
            </a:r>
            <a:r>
              <a:rPr lang="en-US" sz="2200" b="1" dirty="0" err="1" smtClean="0">
                <a:latin typeface="Courier New" pitchFamily="49" charset="0"/>
                <a:cs typeface="Courier New" pitchFamily="49" charset="0"/>
              </a:rPr>
              <a:t>iostream.h</a:t>
            </a:r>
            <a:r>
              <a:rPr lang="en-US" sz="2200" b="1" dirty="0" smtClean="0">
                <a:latin typeface="Courier New" pitchFamily="49" charset="0"/>
                <a:cs typeface="Courier New" pitchFamily="49" charset="0"/>
              </a:rPr>
              <a:t>&gt;</a:t>
            </a:r>
          </a:p>
          <a:p>
            <a:r>
              <a:rPr lang="en-US" sz="2200" b="1" dirty="0" smtClean="0">
                <a:latin typeface="Courier New" pitchFamily="49" charset="0"/>
                <a:cs typeface="Courier New" pitchFamily="49" charset="0"/>
              </a:rPr>
              <a:t>#include &lt;</a:t>
            </a:r>
            <a:r>
              <a:rPr lang="en-US" sz="2200" b="1" dirty="0" err="1" smtClean="0">
                <a:latin typeface="Courier New" pitchFamily="49" charset="0"/>
                <a:cs typeface="Courier New" pitchFamily="49" charset="0"/>
              </a:rPr>
              <a:t>string.h</a:t>
            </a:r>
            <a:r>
              <a:rPr lang="en-US" sz="2200" b="1" dirty="0" smtClean="0">
                <a:latin typeface="Courier New" pitchFamily="49" charset="0"/>
                <a:cs typeface="Courier New" pitchFamily="49" charset="0"/>
              </a:rPr>
              <a:t>&gt;</a:t>
            </a:r>
          </a:p>
          <a:p>
            <a:r>
              <a:rPr lang="en-US" sz="2200" b="1" dirty="0" smtClean="0">
                <a:latin typeface="Courier New" pitchFamily="49" charset="0"/>
                <a:cs typeface="Courier New" pitchFamily="49" charset="0"/>
              </a:rPr>
              <a:t> </a:t>
            </a:r>
          </a:p>
          <a:p>
            <a:r>
              <a:rPr lang="en-US" sz="2200" b="1" dirty="0" smtClean="0">
                <a:latin typeface="Courier New" pitchFamily="49" charset="0"/>
                <a:cs typeface="Courier New" pitchFamily="49" charset="0"/>
              </a:rPr>
              <a:t>void main()</a:t>
            </a:r>
          </a:p>
          <a:p>
            <a:r>
              <a:rPr lang="en-US" sz="2200" b="1" dirty="0" smtClean="0">
                <a:latin typeface="Courier New" pitchFamily="49" charset="0"/>
                <a:cs typeface="Courier New" pitchFamily="49" charset="0"/>
              </a:rPr>
              <a:t>{	</a:t>
            </a:r>
          </a:p>
          <a:p>
            <a:pPr lvl="1"/>
            <a:r>
              <a:rPr lang="en-US" sz="2200" b="1" dirty="0" smtClean="0">
                <a:latin typeface="Courier New" pitchFamily="49" charset="0"/>
                <a:cs typeface="Courier New" pitchFamily="49" charset="0"/>
              </a:rPr>
              <a:t>char password[7];</a:t>
            </a:r>
          </a:p>
          <a:p>
            <a:pPr lvl="1"/>
            <a:r>
              <a:rPr lang="en-US" sz="2200" b="1" dirty="0" smtClean="0">
                <a:latin typeface="Courier New" pitchFamily="49" charset="0"/>
                <a:cs typeface="Courier New" pitchFamily="49" charset="0"/>
              </a:rPr>
              <a:t>char </a:t>
            </a:r>
            <a:r>
              <a:rPr lang="en-US" sz="2200" b="1" dirty="0" err="1" smtClean="0">
                <a:latin typeface="Courier New" pitchFamily="49" charset="0"/>
                <a:cs typeface="Courier New" pitchFamily="49" charset="0"/>
              </a:rPr>
              <a:t>myPassword</a:t>
            </a:r>
            <a:r>
              <a:rPr lang="en-US" sz="2200" b="1" dirty="0" smtClean="0">
                <a:latin typeface="Courier New" pitchFamily="49" charset="0"/>
                <a:cs typeface="Courier New" pitchFamily="49" charset="0"/>
              </a:rPr>
              <a:t>[7] = {"secret"};</a:t>
            </a:r>
          </a:p>
          <a:p>
            <a:pPr lvl="1"/>
            <a:r>
              <a:rPr lang="en-US" sz="2200" b="1" dirty="0" err="1" smtClean="0">
                <a:latin typeface="Courier New" pitchFamily="49" charset="0"/>
                <a:cs typeface="Courier New" pitchFamily="49" charset="0"/>
              </a:rPr>
              <a:t>bool</a:t>
            </a:r>
            <a:r>
              <a:rPr lang="en-US" sz="2200" b="1" dirty="0" smtClean="0">
                <a:latin typeface="Courier New" pitchFamily="49" charset="0"/>
                <a:cs typeface="Courier New" pitchFamily="49" charset="0"/>
              </a:rPr>
              <a:t> pass = false;</a:t>
            </a:r>
          </a:p>
          <a:p>
            <a:r>
              <a:rPr lang="en-US" sz="2200" b="1" dirty="0" smtClean="0">
                <a:latin typeface="Courier New" pitchFamily="49" charset="0"/>
                <a:cs typeface="Courier New" pitchFamily="49" charset="0"/>
              </a:rPr>
              <a:t> </a:t>
            </a:r>
          </a:p>
          <a:p>
            <a:pPr lvl="1"/>
            <a:r>
              <a:rPr lang="en-US" sz="2200" b="1" dirty="0" smtClean="0">
                <a:latin typeface="Courier New" pitchFamily="49" charset="0"/>
                <a:cs typeface="Courier New" pitchFamily="49" charset="0"/>
              </a:rPr>
              <a:t>while (!pass)</a:t>
            </a:r>
          </a:p>
          <a:p>
            <a:pPr lvl="1"/>
            <a:r>
              <a:rPr lang="en-US" sz="2200" b="1" dirty="0" smtClean="0">
                <a:latin typeface="Courier New" pitchFamily="49" charset="0"/>
                <a:cs typeface="Courier New" pitchFamily="49" charset="0"/>
              </a:rPr>
              <a:t>{	</a:t>
            </a:r>
          </a:p>
          <a:p>
            <a:pPr lvl="2"/>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"\n Enter your password ";</a:t>
            </a:r>
          </a:p>
          <a:p>
            <a:pPr lvl="2"/>
            <a:r>
              <a:rPr lang="en-US" sz="2200" b="1" dirty="0" err="1" smtClean="0">
                <a:latin typeface="Courier New" pitchFamily="49" charset="0"/>
                <a:cs typeface="Courier New" pitchFamily="49" charset="0"/>
              </a:rPr>
              <a:t>cin</a:t>
            </a:r>
            <a:r>
              <a:rPr lang="en-US" sz="2200" b="1" dirty="0" smtClean="0">
                <a:latin typeface="Courier New" pitchFamily="49" charset="0"/>
                <a:cs typeface="Courier New" pitchFamily="49" charset="0"/>
              </a:rPr>
              <a:t> &gt;&gt; password;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Flag-controlled loop</a:t>
            </a:r>
            <a:endParaRPr lang="en-US" dirty="0"/>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dirty="0" smtClean="0"/>
              <a:t>EA | CSC128 | TOPIC04</a:t>
            </a:r>
            <a:endParaRPr lang="en-US" dirty="0"/>
          </a:p>
        </p:txBody>
      </p:sp>
      <p:sp>
        <p:nvSpPr>
          <p:cNvPr id="5" name="Slide Number Placeholder 4"/>
          <p:cNvSpPr>
            <a:spLocks noGrp="1"/>
          </p:cNvSpPr>
          <p:nvPr>
            <p:ph type="sldNum" sz="quarter" idx="12"/>
          </p:nvPr>
        </p:nvSpPr>
        <p:spPr/>
        <p:txBody>
          <a:bodyPr/>
          <a:lstStyle/>
          <a:p>
            <a:fld id="{4B927112-3BE4-4FAC-9CD7-9514E7DC4F6D}" type="slidenum">
              <a:rPr lang="en-US" smtClean="0"/>
              <a:pPr/>
              <a:t>56</a:t>
            </a:fld>
            <a:endParaRPr lang="en-US"/>
          </a:p>
        </p:txBody>
      </p:sp>
      <p:sp>
        <p:nvSpPr>
          <p:cNvPr id="6" name="Content Placeholder 5"/>
          <p:cNvSpPr>
            <a:spLocks noGrp="1"/>
          </p:cNvSpPr>
          <p:nvPr>
            <p:ph sz="quarter" idx="1"/>
          </p:nvPr>
        </p:nvSpPr>
        <p:spPr/>
        <p:txBody>
          <a:bodyPr/>
          <a:lstStyle/>
          <a:p>
            <a:endParaRPr lang="en-US" dirty="0"/>
          </a:p>
        </p:txBody>
      </p:sp>
      <p:sp>
        <p:nvSpPr>
          <p:cNvPr id="7" name="TextBox 6"/>
          <p:cNvSpPr txBox="1"/>
          <p:nvPr/>
        </p:nvSpPr>
        <p:spPr>
          <a:xfrm>
            <a:off x="914400" y="1441371"/>
            <a:ext cx="7772400" cy="3816429"/>
          </a:xfrm>
          <a:prstGeom prst="rect">
            <a:avLst/>
          </a:prstGeom>
          <a:solidFill>
            <a:schemeClr val="bg1">
              <a:lumMod val="85000"/>
            </a:schemeClr>
          </a:solidFill>
        </p:spPr>
        <p:txBody>
          <a:bodyPr wrap="square" rtlCol="0">
            <a:spAutoFit/>
          </a:bodyPr>
          <a:lstStyle/>
          <a:p>
            <a:pPr lvl="2"/>
            <a:r>
              <a:rPr lang="en-US" sz="2200" b="1" dirty="0" smtClean="0">
                <a:latin typeface="Courier New" pitchFamily="49" charset="0"/>
                <a:cs typeface="Courier New" pitchFamily="49" charset="0"/>
              </a:rPr>
              <a:t>if (</a:t>
            </a:r>
            <a:r>
              <a:rPr lang="en-US" sz="2200" b="1" dirty="0" err="1" smtClean="0">
                <a:latin typeface="Courier New" pitchFamily="49" charset="0"/>
                <a:cs typeface="Courier New" pitchFamily="49" charset="0"/>
              </a:rPr>
              <a:t>strcmp</a:t>
            </a:r>
            <a:r>
              <a:rPr lang="en-US" sz="2200" b="1" dirty="0" smtClean="0">
                <a:latin typeface="Courier New" pitchFamily="49" charset="0"/>
                <a:cs typeface="Courier New" pitchFamily="49" charset="0"/>
              </a:rPr>
              <a:t>(</a:t>
            </a:r>
            <a:r>
              <a:rPr lang="en-US" sz="2200" b="1" dirty="0" err="1" smtClean="0">
                <a:latin typeface="Courier New" pitchFamily="49" charset="0"/>
                <a:cs typeface="Courier New" pitchFamily="49" charset="0"/>
              </a:rPr>
              <a:t>password,myPassword</a:t>
            </a:r>
            <a:r>
              <a:rPr lang="en-US" sz="2200" b="1" dirty="0" smtClean="0">
                <a:latin typeface="Courier New" pitchFamily="49" charset="0"/>
                <a:cs typeface="Courier New" pitchFamily="49" charset="0"/>
              </a:rPr>
              <a:t>) == 0)</a:t>
            </a:r>
          </a:p>
          <a:p>
            <a:pPr lvl="2"/>
            <a:r>
              <a:rPr lang="en-US" sz="2200" b="1" dirty="0" smtClean="0">
                <a:latin typeface="Courier New" pitchFamily="49" charset="0"/>
                <a:cs typeface="Courier New" pitchFamily="49" charset="0"/>
              </a:rPr>
              <a:t>{	</a:t>
            </a:r>
          </a:p>
          <a:p>
            <a:pPr lvl="3"/>
            <a:r>
              <a:rPr lang="en-US" sz="2200" b="1" dirty="0" smtClean="0">
                <a:latin typeface="Courier New" pitchFamily="49" charset="0"/>
                <a:cs typeface="Courier New" pitchFamily="49" charset="0"/>
              </a:rPr>
              <a:t>pass = true;</a:t>
            </a:r>
          </a:p>
          <a:p>
            <a:pPr lvl="2"/>
            <a:r>
              <a:rPr lang="en-US" sz="2200" b="1" dirty="0" smtClean="0">
                <a:latin typeface="Courier New" pitchFamily="49" charset="0"/>
                <a:cs typeface="Courier New" pitchFamily="49" charset="0"/>
              </a:rPr>
              <a:t>}</a:t>
            </a:r>
          </a:p>
          <a:p>
            <a:pPr lvl="2"/>
            <a:r>
              <a:rPr lang="en-US" sz="2200" b="1" dirty="0" smtClean="0">
                <a:latin typeface="Courier New" pitchFamily="49" charset="0"/>
                <a:cs typeface="Courier New" pitchFamily="49" charset="0"/>
              </a:rPr>
              <a:t>else</a:t>
            </a:r>
          </a:p>
          <a:p>
            <a:pPr lvl="2"/>
            <a:r>
              <a:rPr lang="en-US" sz="2200" b="1" dirty="0" smtClean="0">
                <a:latin typeface="Courier New" pitchFamily="49" charset="0"/>
                <a:cs typeface="Courier New" pitchFamily="49" charset="0"/>
              </a:rPr>
              <a:t>{	</a:t>
            </a:r>
          </a:p>
          <a:p>
            <a:pPr lvl="3"/>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"\n\a Incorrect password";</a:t>
            </a:r>
          </a:p>
          <a:p>
            <a:pPr lvl="2"/>
            <a:r>
              <a:rPr lang="en-US" sz="2200" b="1" dirty="0" smtClean="0">
                <a:latin typeface="Courier New" pitchFamily="49" charset="0"/>
                <a:cs typeface="Courier New" pitchFamily="49" charset="0"/>
              </a:rPr>
              <a:t>}</a:t>
            </a:r>
          </a:p>
          <a:p>
            <a:pPr lvl="1"/>
            <a:r>
              <a:rPr lang="en-US" sz="2200" b="1" dirty="0" smtClean="0">
                <a:latin typeface="Courier New" pitchFamily="49" charset="0"/>
                <a:cs typeface="Courier New" pitchFamily="49" charset="0"/>
              </a:rPr>
              <a:t>} // close while loop</a:t>
            </a:r>
          </a:p>
          <a:p>
            <a:pPr lvl="1"/>
            <a:r>
              <a:rPr lang="en-US" sz="2200" b="1" dirty="0" err="1" smtClean="0">
                <a:latin typeface="Courier New" pitchFamily="49" charset="0"/>
                <a:cs typeface="Courier New" pitchFamily="49" charset="0"/>
              </a:rPr>
              <a:t>cout</a:t>
            </a:r>
            <a:r>
              <a:rPr lang="en-US" sz="2200" b="1" dirty="0" smtClean="0">
                <a:latin typeface="Courier New" pitchFamily="49" charset="0"/>
                <a:cs typeface="Courier New" pitchFamily="49" charset="0"/>
              </a:rPr>
              <a:t> &lt;&lt; "\n Password accepted";</a:t>
            </a:r>
          </a:p>
          <a:p>
            <a:r>
              <a:rPr lang="en-US" sz="2200" b="1" dirty="0" smtClean="0">
                <a:latin typeface="Courier New" pitchFamily="49" charset="0"/>
                <a:cs typeface="Courier New" pitchFamily="49" charset="0"/>
              </a:rPr>
              <a:t>} // close void main()</a:t>
            </a:r>
            <a:endParaRPr lang="en-US" sz="22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BF7B5899-21A9-4C35-9A6B-D674D794A7B6}" type="datetime1">
              <a:rPr lang="en-US" smtClean="0"/>
              <a:pPr/>
              <a:t>8/20/2014</a:t>
            </a:fld>
            <a:endParaRPr lang="en-US"/>
          </a:p>
        </p:txBody>
      </p:sp>
      <p:sp>
        <p:nvSpPr>
          <p:cNvPr id="4" name="Footer Placeholder 3"/>
          <p:cNvSpPr>
            <a:spLocks noGrp="1"/>
          </p:cNvSpPr>
          <p:nvPr>
            <p:ph type="ftr" sz="quarter" idx="11"/>
          </p:nvPr>
        </p:nvSpPr>
        <p:spPr/>
        <p:txBody>
          <a:bodyPr/>
          <a:lstStyle/>
          <a:p>
            <a:r>
              <a:rPr lang="en-US" smtClean="0"/>
              <a:t>EA | CSC128 | TOPIC04</a:t>
            </a:r>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57</a:t>
            </a:fld>
            <a:endParaRPr lang="en-US"/>
          </a:p>
        </p:txBody>
      </p:sp>
      <p:sp>
        <p:nvSpPr>
          <p:cNvPr id="6" name="Content Placeholder 5"/>
          <p:cNvSpPr>
            <a:spLocks noGrp="1"/>
          </p:cNvSpPr>
          <p:nvPr>
            <p:ph sz="quarter" idx="1"/>
          </p:nvPr>
        </p:nvSpPr>
        <p:spPr/>
        <p:txBody>
          <a:bodyPr/>
          <a:lstStyle/>
          <a:p>
            <a:pPr>
              <a:buNone/>
            </a:pPr>
            <a:endParaRPr lang="en-US" dirty="0" smtClean="0"/>
          </a:p>
          <a:p>
            <a:pPr>
              <a:buNone/>
            </a:pPr>
            <a:endParaRPr lang="en-US" dirty="0" smtClean="0"/>
          </a:p>
          <a:p>
            <a:pPr>
              <a:buNone/>
            </a:pPr>
            <a:endParaRPr lang="en-US" b="1" dirty="0" smtClean="0"/>
          </a:p>
          <a:p>
            <a:pPr>
              <a:buNone/>
            </a:pPr>
            <a:endParaRPr lang="en-US" b="1" dirty="0" smtClean="0"/>
          </a:p>
          <a:p>
            <a:pPr algn="ctr">
              <a:buNone/>
            </a:pPr>
            <a:r>
              <a:rPr lang="en-US" sz="5400" b="1" dirty="0" smtClean="0">
                <a:latin typeface="Candara" pitchFamily="34" charset="0"/>
              </a:rPr>
              <a:t>End of  Topic 04</a:t>
            </a:r>
            <a:endParaRPr lang="en-US" sz="5400" dirty="0" smtClean="0">
              <a:latin typeface="Candar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Repetition Statement	</a:t>
            </a:r>
            <a:endParaRPr lang="en-US" dirty="0"/>
          </a:p>
        </p:txBody>
      </p:sp>
      <p:sp>
        <p:nvSpPr>
          <p:cNvPr id="3" name="Content Placeholder 2"/>
          <p:cNvSpPr>
            <a:spLocks noGrp="1"/>
          </p:cNvSpPr>
          <p:nvPr>
            <p:ph sz="quarter" idx="1"/>
          </p:nvPr>
        </p:nvSpPr>
        <p:spPr/>
        <p:txBody>
          <a:bodyPr/>
          <a:lstStyle/>
          <a:p>
            <a:r>
              <a:rPr lang="en-US" dirty="0" smtClean="0"/>
              <a:t>Types of repetition</a:t>
            </a:r>
          </a:p>
          <a:p>
            <a:pPr lvl="1"/>
            <a:r>
              <a:rPr lang="en-US" dirty="0" smtClean="0"/>
              <a:t>for </a:t>
            </a:r>
          </a:p>
          <a:p>
            <a:pPr lvl="1"/>
            <a:r>
              <a:rPr lang="en-US" dirty="0" smtClean="0"/>
              <a:t>while</a:t>
            </a:r>
          </a:p>
          <a:p>
            <a:pPr lvl="1"/>
            <a:r>
              <a:rPr lang="en-US" dirty="0" smtClean="0"/>
              <a:t>do…while</a:t>
            </a:r>
            <a:endParaRPr lang="en-US" i="1" dirty="0" smtClean="0"/>
          </a:p>
        </p:txBody>
      </p:sp>
      <p:sp>
        <p:nvSpPr>
          <p:cNvPr id="4" name="Date Placeholder 3"/>
          <p:cNvSpPr>
            <a:spLocks noGrp="1"/>
          </p:cNvSpPr>
          <p:nvPr>
            <p:ph type="dt" sz="half" idx="10"/>
          </p:nvPr>
        </p:nvSpPr>
        <p:spPr/>
        <p:txBody>
          <a:bodyPr/>
          <a:lstStyle/>
          <a:p>
            <a:fld id="{679D3EC7-E99F-407B-95DE-30CAE1B48F68}" type="datetime1">
              <a:rPr lang="en-US" smtClean="0"/>
              <a:pPr/>
              <a:t>8/20/2014</a:t>
            </a:fld>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EA | CSC128 | TOPIC04</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Repetition Structure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Types of repetition structure</a:t>
            </a:r>
          </a:p>
          <a:p>
            <a:pPr lvl="1"/>
            <a:r>
              <a:rPr lang="en-US" dirty="0" smtClean="0"/>
              <a:t>Counter-controlled repetition</a:t>
            </a:r>
          </a:p>
          <a:p>
            <a:pPr lvl="2"/>
            <a:r>
              <a:rPr lang="en-US" sz="2400" dirty="0" smtClean="0"/>
              <a:t>Number of repetition is fixed (known in advance)</a:t>
            </a:r>
          </a:p>
          <a:p>
            <a:pPr lvl="2"/>
            <a:r>
              <a:rPr lang="en-US" sz="2400" dirty="0" smtClean="0"/>
              <a:t>e.g. repeat a process 10 times</a:t>
            </a:r>
          </a:p>
          <a:p>
            <a:pPr lvl="1"/>
            <a:r>
              <a:rPr lang="en-US" dirty="0" smtClean="0"/>
              <a:t>Sentinel-controlled repetition</a:t>
            </a:r>
          </a:p>
          <a:p>
            <a:pPr lvl="2"/>
            <a:r>
              <a:rPr lang="en-US" sz="2400" dirty="0" smtClean="0"/>
              <a:t>Stop looping whenever a special value is entered</a:t>
            </a:r>
          </a:p>
          <a:p>
            <a:pPr lvl="2"/>
            <a:r>
              <a:rPr lang="en-US" sz="2400" dirty="0" smtClean="0"/>
              <a:t>e.g. enter -1 to end the loop</a:t>
            </a:r>
          </a:p>
          <a:p>
            <a:pPr lvl="1"/>
            <a:r>
              <a:rPr lang="en-US" dirty="0" smtClean="0"/>
              <a:t>Flag-controlled repetition</a:t>
            </a:r>
          </a:p>
          <a:p>
            <a:pPr lvl="2"/>
            <a:r>
              <a:rPr lang="en-US" sz="2200" dirty="0" smtClean="0"/>
              <a:t>When a defined value is matched, it stops looping, else loop will continue</a:t>
            </a:r>
          </a:p>
          <a:p>
            <a:pPr lvl="2"/>
            <a:r>
              <a:rPr lang="en-US" sz="2200" dirty="0" smtClean="0"/>
              <a:t>e.g. looping will continue 1000 times, however it will stop immediately if the value entered by user matches with ID = 102</a:t>
            </a:r>
          </a:p>
          <a:p>
            <a:endParaRPr lang="en-US" dirty="0"/>
          </a:p>
        </p:txBody>
      </p:sp>
      <p:sp>
        <p:nvSpPr>
          <p:cNvPr id="4" name="Date Placeholder 3"/>
          <p:cNvSpPr>
            <a:spLocks noGrp="1"/>
          </p:cNvSpPr>
          <p:nvPr>
            <p:ph type="dt" sz="half" idx="10"/>
          </p:nvPr>
        </p:nvSpPr>
        <p:spPr/>
        <p:txBody>
          <a:bodyPr/>
          <a:lstStyle/>
          <a:p>
            <a:fld id="{CEB154AE-3233-4577-A07F-18B8EA410DA3}" type="datetime1">
              <a:rPr lang="en-US" smtClean="0"/>
              <a:pPr/>
              <a:t>8/20/2014</a:t>
            </a:fld>
            <a:endParaRPr lang="en-US"/>
          </a:p>
        </p:txBody>
      </p:sp>
      <p:sp>
        <p:nvSpPr>
          <p:cNvPr id="5" name="Slide Number Placeholder 4"/>
          <p:cNvSpPr>
            <a:spLocks noGrp="1"/>
          </p:cNvSpPr>
          <p:nvPr>
            <p:ph type="sldNum" sz="quarter" idx="12"/>
          </p:nvPr>
        </p:nvSpPr>
        <p:spPr/>
        <p:txBody>
          <a:bodyPr/>
          <a:lstStyle/>
          <a:p>
            <a:fld id="{4B927112-3BE4-4FAC-9CD7-9514E7DC4F6D}"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EA | CSC128 | TOPIC04</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Repetition</a:t>
            </a:r>
            <a:endParaRPr lang="en-US" dirty="0"/>
          </a:p>
        </p:txBody>
      </p:sp>
      <p:sp>
        <p:nvSpPr>
          <p:cNvPr id="3" name="Content Placeholder 2"/>
          <p:cNvSpPr>
            <a:spLocks noGrp="1"/>
          </p:cNvSpPr>
          <p:nvPr>
            <p:ph sz="quarter" idx="1"/>
          </p:nvPr>
        </p:nvSpPr>
        <p:spPr/>
        <p:txBody>
          <a:bodyPr/>
          <a:lstStyle/>
          <a:p>
            <a:endParaRPr lang="en-US" dirty="0"/>
          </a:p>
        </p:txBody>
      </p:sp>
      <p:sp>
        <p:nvSpPr>
          <p:cNvPr id="4" name="TextBox 3"/>
          <p:cNvSpPr txBox="1"/>
          <p:nvPr/>
        </p:nvSpPr>
        <p:spPr>
          <a:xfrm>
            <a:off x="914400" y="1447800"/>
            <a:ext cx="7772400" cy="3970318"/>
          </a:xfrm>
          <a:prstGeom prst="rect">
            <a:avLst/>
          </a:prstGeom>
          <a:solidFill>
            <a:schemeClr val="bg1">
              <a:lumMod val="85000"/>
            </a:schemeClr>
          </a:solidFill>
        </p:spPr>
        <p:txBody>
          <a:bodyPr wrap="square" rtlCol="0">
            <a:spAutoFit/>
          </a:bodyPr>
          <a:lstStyle/>
          <a:p>
            <a:r>
              <a:rPr lang="en-US" sz="2800" b="1" dirty="0" smtClean="0">
                <a:latin typeface="Courier New" pitchFamily="49" charset="0"/>
                <a:cs typeface="Courier New" pitchFamily="49" charset="0"/>
              </a:rPr>
              <a:t>/* example using while loop */</a:t>
            </a:r>
          </a:p>
          <a:p>
            <a:endParaRPr lang="en-US" sz="2800" b="1" dirty="0" smtClean="0">
              <a:latin typeface="Courier New" pitchFamily="49" charset="0"/>
              <a:cs typeface="Courier New" pitchFamily="49" charset="0"/>
            </a:endParaRPr>
          </a:p>
          <a:p>
            <a:endParaRPr lang="en-US" sz="2800" b="1" dirty="0" smtClean="0">
              <a:latin typeface="Courier New" pitchFamily="49" charset="0"/>
              <a:cs typeface="Courier New" pitchFamily="49" charset="0"/>
            </a:endParaRPr>
          </a:p>
          <a:p>
            <a:r>
              <a:rPr lang="en-US" sz="2800" b="1" dirty="0" err="1" smtClean="0">
                <a:latin typeface="Courier New" pitchFamily="49" charset="0"/>
                <a:cs typeface="Courier New" pitchFamily="49" charset="0"/>
              </a:rPr>
              <a:t>int</a:t>
            </a:r>
            <a:r>
              <a:rPr lang="en-US" sz="2800" b="1" dirty="0" smtClean="0">
                <a:latin typeface="Courier New" pitchFamily="49" charset="0"/>
                <a:cs typeface="Courier New" pitchFamily="49" charset="0"/>
              </a:rPr>
              <a:t> </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 = 0; //initialize</a:t>
            </a:r>
          </a:p>
          <a:p>
            <a:r>
              <a:rPr lang="en-US" sz="2800" b="1" dirty="0" smtClean="0">
                <a:latin typeface="Courier New" pitchFamily="49" charset="0"/>
                <a:cs typeface="Courier New" pitchFamily="49" charset="0"/>
              </a:rPr>
              <a:t>while(</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 &lt; 10)</a:t>
            </a:r>
          </a:p>
          <a:p>
            <a:r>
              <a:rPr lang="en-US" sz="2800" b="1" dirty="0" smtClean="0">
                <a:latin typeface="Courier New" pitchFamily="49" charset="0"/>
                <a:cs typeface="Courier New" pitchFamily="49" charset="0"/>
              </a:rPr>
              <a:t>{</a:t>
            </a:r>
          </a:p>
          <a:p>
            <a:pPr lvl="1"/>
            <a:r>
              <a:rPr lang="en-US" sz="2800" b="1" dirty="0" smtClean="0">
                <a:latin typeface="Courier New" pitchFamily="49" charset="0"/>
                <a:cs typeface="Courier New" pitchFamily="49" charset="0"/>
              </a:rPr>
              <a:t>statements;</a:t>
            </a:r>
          </a:p>
          <a:p>
            <a:pPr lvl="1"/>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a:t>
            </a:r>
          </a:p>
          <a:p>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
        <p:nvSpPr>
          <p:cNvPr id="9" name="Round Diagonal Corner Rectangle 8"/>
          <p:cNvSpPr/>
          <p:nvPr/>
        </p:nvSpPr>
        <p:spPr>
          <a:xfrm>
            <a:off x="4648200" y="4495800"/>
            <a:ext cx="1828800" cy="9906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Loop Body</a:t>
            </a:r>
            <a:endParaRPr lang="en-US" sz="2200" b="1" dirty="0"/>
          </a:p>
        </p:txBody>
      </p:sp>
      <p:sp>
        <p:nvSpPr>
          <p:cNvPr id="10" name="Round Diagonal Corner Rectangle 9"/>
          <p:cNvSpPr/>
          <p:nvPr/>
        </p:nvSpPr>
        <p:spPr>
          <a:xfrm>
            <a:off x="6477000" y="1981200"/>
            <a:ext cx="1981200" cy="9906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Loop Control Variable (LCV)</a:t>
            </a:r>
            <a:endParaRPr lang="en-US" sz="2200" b="1" dirty="0"/>
          </a:p>
        </p:txBody>
      </p:sp>
      <p:sp>
        <p:nvSpPr>
          <p:cNvPr id="11" name="Round Diagonal Corner Rectangle 10"/>
          <p:cNvSpPr/>
          <p:nvPr/>
        </p:nvSpPr>
        <p:spPr>
          <a:xfrm>
            <a:off x="5486400" y="3200400"/>
            <a:ext cx="1828800" cy="9906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Loop Condition</a:t>
            </a:r>
            <a:endParaRPr lang="en-US" sz="2200" b="1" dirty="0"/>
          </a:p>
        </p:txBody>
      </p:sp>
      <p:sp>
        <p:nvSpPr>
          <p:cNvPr id="18" name="Date Placeholder 17"/>
          <p:cNvSpPr>
            <a:spLocks noGrp="1"/>
          </p:cNvSpPr>
          <p:nvPr>
            <p:ph type="dt" sz="half" idx="10"/>
          </p:nvPr>
        </p:nvSpPr>
        <p:spPr/>
        <p:txBody>
          <a:bodyPr/>
          <a:lstStyle/>
          <a:p>
            <a:fld id="{0AAC93A4-7CD2-442A-BE54-9BCE250D86A0}" type="datetime1">
              <a:rPr lang="en-US" smtClean="0"/>
              <a:pPr/>
              <a:t>8/20/2014</a:t>
            </a:fld>
            <a:endParaRPr lang="en-US"/>
          </a:p>
        </p:txBody>
      </p:sp>
      <p:sp>
        <p:nvSpPr>
          <p:cNvPr id="19" name="Slide Number Placeholder 18"/>
          <p:cNvSpPr>
            <a:spLocks noGrp="1"/>
          </p:cNvSpPr>
          <p:nvPr>
            <p:ph type="sldNum" sz="quarter" idx="12"/>
          </p:nvPr>
        </p:nvSpPr>
        <p:spPr/>
        <p:txBody>
          <a:bodyPr/>
          <a:lstStyle/>
          <a:p>
            <a:fld id="{4B927112-3BE4-4FAC-9CD7-9514E7DC4F6D}" type="slidenum">
              <a:rPr lang="en-US" smtClean="0"/>
              <a:pPr/>
              <a:t>8</a:t>
            </a:fld>
            <a:endParaRPr lang="en-US"/>
          </a:p>
        </p:txBody>
      </p:sp>
      <p:sp>
        <p:nvSpPr>
          <p:cNvPr id="20" name="Footer Placeholder 19"/>
          <p:cNvSpPr>
            <a:spLocks noGrp="1"/>
          </p:cNvSpPr>
          <p:nvPr>
            <p:ph type="ftr" sz="quarter" idx="11"/>
          </p:nvPr>
        </p:nvSpPr>
        <p:spPr/>
        <p:txBody>
          <a:bodyPr/>
          <a:lstStyle/>
          <a:p>
            <a:r>
              <a:rPr lang="en-US" smtClean="0"/>
              <a:t>EA | CSC128 | TOPIC04</a:t>
            </a:r>
            <a:endParaRPr lang="en-US"/>
          </a:p>
        </p:txBody>
      </p:sp>
      <p:cxnSp>
        <p:nvCxnSpPr>
          <p:cNvPr id="36" name="Straight Arrow Connector 35"/>
          <p:cNvCxnSpPr/>
          <p:nvPr/>
        </p:nvCxnSpPr>
        <p:spPr>
          <a:xfrm rot="5400000">
            <a:off x="1676400" y="2438400"/>
            <a:ext cx="609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981200" y="2133600"/>
            <a:ext cx="449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9" idx="2"/>
          </p:cNvCxnSpPr>
          <p:nvPr/>
        </p:nvCxnSpPr>
        <p:spPr>
          <a:xfrm rot="10800000">
            <a:off x="3429000" y="4495800"/>
            <a:ext cx="1219200" cy="4953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3810000" y="3429000"/>
            <a:ext cx="1676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0" idx="1"/>
          </p:cNvCxnSpPr>
          <p:nvPr/>
        </p:nvCxnSpPr>
        <p:spPr>
          <a:xfrm rot="5400000">
            <a:off x="6019800" y="4419600"/>
            <a:ext cx="2895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1905000" y="5867400"/>
            <a:ext cx="5562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flipH="1" flipV="1">
            <a:off x="1409700" y="5372100"/>
            <a:ext cx="990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Repetition</a:t>
            </a:r>
            <a:endParaRPr lang="en-US" dirty="0"/>
          </a:p>
        </p:txBody>
      </p:sp>
      <p:sp>
        <p:nvSpPr>
          <p:cNvPr id="3" name="Content Placeholder 2"/>
          <p:cNvSpPr>
            <a:spLocks noGrp="1"/>
          </p:cNvSpPr>
          <p:nvPr>
            <p:ph sz="quarter" idx="1"/>
          </p:nvPr>
        </p:nvSpPr>
        <p:spPr/>
        <p:txBody>
          <a:bodyPr/>
          <a:lstStyle/>
          <a:p>
            <a:endParaRPr lang="en-US" dirty="0"/>
          </a:p>
        </p:txBody>
      </p:sp>
      <p:sp>
        <p:nvSpPr>
          <p:cNvPr id="4" name="TextBox 3"/>
          <p:cNvSpPr txBox="1"/>
          <p:nvPr/>
        </p:nvSpPr>
        <p:spPr>
          <a:xfrm>
            <a:off x="914400" y="1447800"/>
            <a:ext cx="7772400" cy="3108543"/>
          </a:xfrm>
          <a:prstGeom prst="rect">
            <a:avLst/>
          </a:prstGeom>
          <a:solidFill>
            <a:schemeClr val="bg1">
              <a:lumMod val="85000"/>
            </a:schemeClr>
          </a:solidFill>
        </p:spPr>
        <p:txBody>
          <a:bodyPr wrap="square" rtlCol="0">
            <a:spAutoFit/>
          </a:bodyPr>
          <a:lstStyle/>
          <a:p>
            <a:r>
              <a:rPr lang="en-US" sz="2800" b="1" dirty="0" smtClean="0">
                <a:latin typeface="Courier New" pitchFamily="49" charset="0"/>
                <a:cs typeface="Courier New" pitchFamily="49" charset="0"/>
              </a:rPr>
              <a:t>/* example using for loop */</a:t>
            </a:r>
          </a:p>
          <a:p>
            <a:endParaRPr lang="en-US" sz="2800" b="1" dirty="0" smtClean="0">
              <a:latin typeface="Courier New" pitchFamily="49" charset="0"/>
              <a:cs typeface="Courier New" pitchFamily="49" charset="0"/>
            </a:endParaRPr>
          </a:p>
          <a:p>
            <a:endParaRPr lang="en-US" sz="2800" b="1" dirty="0" smtClean="0">
              <a:latin typeface="Courier New" pitchFamily="49" charset="0"/>
              <a:cs typeface="Courier New" pitchFamily="49" charset="0"/>
            </a:endParaRPr>
          </a:p>
          <a:p>
            <a:r>
              <a:rPr lang="en-US" sz="2800" b="1" dirty="0" smtClean="0">
                <a:latin typeface="Courier New" pitchFamily="49" charset="0"/>
                <a:cs typeface="Courier New" pitchFamily="49" charset="0"/>
              </a:rPr>
              <a:t>for(</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 = 0; </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 &lt; 10; </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a:t>
            </a:r>
          </a:p>
          <a:p>
            <a:r>
              <a:rPr lang="en-US" sz="2800" b="1" dirty="0" smtClean="0">
                <a:latin typeface="Courier New" pitchFamily="49" charset="0"/>
                <a:cs typeface="Courier New" pitchFamily="49" charset="0"/>
              </a:rPr>
              <a:t>{</a:t>
            </a:r>
          </a:p>
          <a:p>
            <a:r>
              <a:rPr lang="en-US" sz="2800" b="1" dirty="0" smtClean="0">
                <a:latin typeface="Courier New" pitchFamily="49" charset="0"/>
                <a:cs typeface="Courier New" pitchFamily="49" charset="0"/>
              </a:rPr>
              <a:t>	statements;</a:t>
            </a:r>
          </a:p>
          <a:p>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
        <p:nvSpPr>
          <p:cNvPr id="6" name="Rectangle 5"/>
          <p:cNvSpPr/>
          <p:nvPr/>
        </p:nvSpPr>
        <p:spPr>
          <a:xfrm>
            <a:off x="4953000" y="2667000"/>
            <a:ext cx="762000" cy="609600"/>
          </a:xfrm>
          <a:prstGeom prst="rect">
            <a:avLst/>
          </a:prstGeom>
          <a:solidFill>
            <a:schemeClr val="accent1">
              <a:alpha val="1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52800" y="2667000"/>
            <a:ext cx="1295400" cy="609600"/>
          </a:xfrm>
          <a:prstGeom prst="rect">
            <a:avLst/>
          </a:prstGeom>
          <a:solidFill>
            <a:schemeClr val="accent1">
              <a:alpha val="1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Brace 7"/>
          <p:cNvSpPr/>
          <p:nvPr/>
        </p:nvSpPr>
        <p:spPr>
          <a:xfrm>
            <a:off x="5715000" y="3124200"/>
            <a:ext cx="228600" cy="137160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ound Diagonal Corner Rectangle 8"/>
          <p:cNvSpPr/>
          <p:nvPr/>
        </p:nvSpPr>
        <p:spPr>
          <a:xfrm>
            <a:off x="6705600" y="3352800"/>
            <a:ext cx="1828800" cy="9906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Loop Body</a:t>
            </a:r>
            <a:endParaRPr lang="en-US" sz="2200" b="1" dirty="0"/>
          </a:p>
        </p:txBody>
      </p:sp>
      <p:sp>
        <p:nvSpPr>
          <p:cNvPr id="10" name="Round Diagonal Corner Rectangle 9"/>
          <p:cNvSpPr/>
          <p:nvPr/>
        </p:nvSpPr>
        <p:spPr>
          <a:xfrm>
            <a:off x="6477000" y="1981200"/>
            <a:ext cx="1981200" cy="9906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Loop Control Variable (LCV)</a:t>
            </a:r>
            <a:endParaRPr lang="en-US" sz="2200" b="1" dirty="0"/>
          </a:p>
        </p:txBody>
      </p:sp>
      <p:sp>
        <p:nvSpPr>
          <p:cNvPr id="11" name="Round Diagonal Corner Rectangle 10"/>
          <p:cNvSpPr/>
          <p:nvPr/>
        </p:nvSpPr>
        <p:spPr>
          <a:xfrm>
            <a:off x="3962400" y="4800600"/>
            <a:ext cx="1828800" cy="9906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Loop Condition</a:t>
            </a:r>
            <a:endParaRPr lang="en-US" sz="2200" b="1" dirty="0"/>
          </a:p>
        </p:txBody>
      </p:sp>
      <p:cxnSp>
        <p:nvCxnSpPr>
          <p:cNvPr id="13" name="Straight Arrow Connector 12"/>
          <p:cNvCxnSpPr>
            <a:stCxn id="10" idx="2"/>
          </p:cNvCxnSpPr>
          <p:nvPr/>
        </p:nvCxnSpPr>
        <p:spPr>
          <a:xfrm rot="10800000" flipV="1">
            <a:off x="5715000" y="2476500"/>
            <a:ext cx="762000" cy="1905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8" idx="1"/>
          </p:cNvCxnSpPr>
          <p:nvPr/>
        </p:nvCxnSpPr>
        <p:spPr>
          <a:xfrm rot="10800000">
            <a:off x="5943600" y="3810000"/>
            <a:ext cx="685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3"/>
          </p:cNvCxnSpPr>
          <p:nvPr/>
        </p:nvCxnSpPr>
        <p:spPr>
          <a:xfrm rot="16200000" flipV="1">
            <a:off x="3810000" y="3733800"/>
            <a:ext cx="152400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Date Placeholder 17"/>
          <p:cNvSpPr>
            <a:spLocks noGrp="1"/>
          </p:cNvSpPr>
          <p:nvPr>
            <p:ph type="dt" sz="half" idx="10"/>
          </p:nvPr>
        </p:nvSpPr>
        <p:spPr/>
        <p:txBody>
          <a:bodyPr/>
          <a:lstStyle/>
          <a:p>
            <a:fld id="{0AAC93A4-7CD2-442A-BE54-9BCE250D86A0}" type="datetime1">
              <a:rPr lang="en-US" smtClean="0"/>
              <a:pPr/>
              <a:t>8/20/2014</a:t>
            </a:fld>
            <a:endParaRPr lang="en-US"/>
          </a:p>
        </p:txBody>
      </p:sp>
      <p:sp>
        <p:nvSpPr>
          <p:cNvPr id="19" name="Slide Number Placeholder 18"/>
          <p:cNvSpPr>
            <a:spLocks noGrp="1"/>
          </p:cNvSpPr>
          <p:nvPr>
            <p:ph type="sldNum" sz="quarter" idx="12"/>
          </p:nvPr>
        </p:nvSpPr>
        <p:spPr/>
        <p:txBody>
          <a:bodyPr/>
          <a:lstStyle/>
          <a:p>
            <a:fld id="{4B927112-3BE4-4FAC-9CD7-9514E7DC4F6D}" type="slidenum">
              <a:rPr lang="en-US" smtClean="0"/>
              <a:pPr/>
              <a:t>9</a:t>
            </a:fld>
            <a:endParaRPr lang="en-US"/>
          </a:p>
        </p:txBody>
      </p:sp>
      <p:sp>
        <p:nvSpPr>
          <p:cNvPr id="20" name="Footer Placeholder 19"/>
          <p:cNvSpPr>
            <a:spLocks noGrp="1"/>
          </p:cNvSpPr>
          <p:nvPr>
            <p:ph type="ftr" sz="quarter" idx="11"/>
          </p:nvPr>
        </p:nvSpPr>
        <p:spPr/>
        <p:txBody>
          <a:bodyPr/>
          <a:lstStyle/>
          <a:p>
            <a:r>
              <a:rPr lang="en-US" smtClean="0"/>
              <a:t>EA | CSC128 | TOPIC04</a:t>
            </a:r>
            <a:endParaRPr lang="en-US"/>
          </a:p>
        </p:txBody>
      </p:sp>
      <p:sp>
        <p:nvSpPr>
          <p:cNvPr id="21" name="Rectangle 20"/>
          <p:cNvSpPr/>
          <p:nvPr/>
        </p:nvSpPr>
        <p:spPr>
          <a:xfrm>
            <a:off x="1828800" y="2667000"/>
            <a:ext cx="1143000" cy="609600"/>
          </a:xfrm>
          <a:prstGeom prst="rect">
            <a:avLst/>
          </a:prstGeom>
          <a:solidFill>
            <a:schemeClr val="accent1">
              <a:alpha val="1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rot="10800000" flipV="1">
            <a:off x="2971800" y="2057400"/>
            <a:ext cx="358140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1795</TotalTime>
  <Words>2897</Words>
  <Application>Microsoft Office PowerPoint</Application>
  <PresentationFormat>On-screen Show (4:3)</PresentationFormat>
  <Paragraphs>776</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Equity</vt:lpstr>
      <vt:lpstr>TOPIC 4: REPETITION CONTROL STRUCTURE</vt:lpstr>
      <vt:lpstr>OUTLINE</vt:lpstr>
      <vt:lpstr>Introduction </vt:lpstr>
      <vt:lpstr>Introduction </vt:lpstr>
      <vt:lpstr>Introduction </vt:lpstr>
      <vt:lpstr>Types of Repetition Statement </vt:lpstr>
      <vt:lpstr>Types of Repetition Structure </vt:lpstr>
      <vt:lpstr>Requirements of Repetition</vt:lpstr>
      <vt:lpstr>Requirements of Repetition</vt:lpstr>
      <vt:lpstr>Requirements of Repetition</vt:lpstr>
      <vt:lpstr>Requirements of Repetition</vt:lpstr>
      <vt:lpstr>Requirements of Repetition</vt:lpstr>
      <vt:lpstr>Requirements of Repetition</vt:lpstr>
      <vt:lpstr>while loop</vt:lpstr>
      <vt:lpstr>while loop</vt:lpstr>
      <vt:lpstr>while loop</vt:lpstr>
      <vt:lpstr>while loop</vt:lpstr>
      <vt:lpstr>while loop</vt:lpstr>
      <vt:lpstr>Exercise 1 – while loop</vt:lpstr>
      <vt:lpstr>Exercise 2 – while loop</vt:lpstr>
      <vt:lpstr>Exercise 3 – while loop</vt:lpstr>
      <vt:lpstr>Homework 1– while loop</vt:lpstr>
      <vt:lpstr>Homework 2– while loop</vt:lpstr>
      <vt:lpstr>for loop</vt:lpstr>
      <vt:lpstr>for loop</vt:lpstr>
      <vt:lpstr>for loop</vt:lpstr>
      <vt:lpstr>for loop</vt:lpstr>
      <vt:lpstr>Exercise 1 – for loop</vt:lpstr>
      <vt:lpstr>Exercise 2 – for loop</vt:lpstr>
      <vt:lpstr>Exercise 3 – for loop</vt:lpstr>
      <vt:lpstr>Homework 1– for loop</vt:lpstr>
      <vt:lpstr>break statement</vt:lpstr>
      <vt:lpstr>break statement</vt:lpstr>
      <vt:lpstr>break statement</vt:lpstr>
      <vt:lpstr>break statement</vt:lpstr>
      <vt:lpstr>continue statement</vt:lpstr>
      <vt:lpstr>continue statement</vt:lpstr>
      <vt:lpstr>Counter-controlled loop</vt:lpstr>
      <vt:lpstr>Counter-controlled loop</vt:lpstr>
      <vt:lpstr>Logical Thinking Test</vt:lpstr>
      <vt:lpstr>Exercise 1 - Counter-controlled loop</vt:lpstr>
      <vt:lpstr>Exercise 2 - Counter-controlled loop</vt:lpstr>
      <vt:lpstr>do…while loop</vt:lpstr>
      <vt:lpstr>do…while loop</vt:lpstr>
      <vt:lpstr>do…while loop</vt:lpstr>
      <vt:lpstr>while vs do…while</vt:lpstr>
      <vt:lpstr>Sentinel-controlled loop </vt:lpstr>
      <vt:lpstr>Sentinel-controlled loop </vt:lpstr>
      <vt:lpstr>Sentinel-controlled loop </vt:lpstr>
      <vt:lpstr>Flag-controlled loop</vt:lpstr>
      <vt:lpstr>Flag-controlled loop</vt:lpstr>
      <vt:lpstr>Flag-controlled loop</vt:lpstr>
      <vt:lpstr>Flag-controlled loop</vt:lpstr>
      <vt:lpstr>Flag-controlled loop</vt:lpstr>
      <vt:lpstr>Flag-controlled loop</vt:lpstr>
      <vt:lpstr>Flag-controlled loop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4: REPETITION CONTROL STRUCTURE</dc:title>
  <dc:creator>Eizan Aziz</dc:creator>
  <cp:lastModifiedBy>UiTM Pahang</cp:lastModifiedBy>
  <cp:revision>206</cp:revision>
  <dcterms:created xsi:type="dcterms:W3CDTF">2010-08-17T02:06:23Z</dcterms:created>
  <dcterms:modified xsi:type="dcterms:W3CDTF">2014-08-20T06:21:12Z</dcterms:modified>
</cp:coreProperties>
</file>